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4.jpg" ContentType="image/png"/>
  <Override PartName="/ppt/media/image45.jpg" ContentType="image/png"/>
  <Override PartName="/ppt/media/image46.jpg" ContentType="image/png"/>
  <Override PartName="/ppt/media/image47.jpg" ContentType="image/png"/>
  <Override PartName="/ppt/media/image48.jpg" ContentType="image/png"/>
  <Override PartName="/ppt/media/image49.jpg" ContentType="image/png"/>
  <Override PartName="/ppt/media/image50.jpg" ContentType="image/png"/>
  <Override PartName="/ppt/media/image51.jpg" ContentType="image/pn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46"/>
  </p:notesMasterIdLst>
  <p:sldIdLst>
    <p:sldId id="256" r:id="rId2"/>
    <p:sldId id="257" r:id="rId3"/>
    <p:sldId id="264" r:id="rId4"/>
    <p:sldId id="258" r:id="rId5"/>
    <p:sldId id="265" r:id="rId6"/>
    <p:sldId id="266" r:id="rId7"/>
    <p:sldId id="267" r:id="rId8"/>
    <p:sldId id="268" r:id="rId9"/>
    <p:sldId id="271" r:id="rId10"/>
    <p:sldId id="269" r:id="rId11"/>
    <p:sldId id="270" r:id="rId12"/>
    <p:sldId id="272" r:id="rId13"/>
    <p:sldId id="273" r:id="rId14"/>
    <p:sldId id="274" r:id="rId15"/>
    <p:sldId id="276" r:id="rId16"/>
    <p:sldId id="275" r:id="rId17"/>
    <p:sldId id="302" r:id="rId18"/>
    <p:sldId id="278" r:id="rId19"/>
    <p:sldId id="279" r:id="rId20"/>
    <p:sldId id="280" r:id="rId21"/>
    <p:sldId id="281" r:id="rId22"/>
    <p:sldId id="282" r:id="rId23"/>
    <p:sldId id="288" r:id="rId24"/>
    <p:sldId id="284" r:id="rId25"/>
    <p:sldId id="283" r:id="rId26"/>
    <p:sldId id="289" r:id="rId27"/>
    <p:sldId id="285" r:id="rId28"/>
    <p:sldId id="286" r:id="rId29"/>
    <p:sldId id="287" r:id="rId30"/>
    <p:sldId id="306" r:id="rId31"/>
    <p:sldId id="307" r:id="rId32"/>
    <p:sldId id="304" r:id="rId33"/>
    <p:sldId id="305" r:id="rId34"/>
    <p:sldId id="296" r:id="rId35"/>
    <p:sldId id="297" r:id="rId36"/>
    <p:sldId id="298" r:id="rId37"/>
    <p:sldId id="299" r:id="rId38"/>
    <p:sldId id="303" r:id="rId39"/>
    <p:sldId id="277" r:id="rId40"/>
    <p:sldId id="292" r:id="rId41"/>
    <p:sldId id="300" r:id="rId42"/>
    <p:sldId id="262" r:id="rId43"/>
    <p:sldId id="291"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7666"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1FF8DB-5F8E-47EE-A9E1-27F9859DA5F6}" type="datetimeFigureOut">
              <a:rPr lang="en-SG" smtClean="0"/>
              <a:t>25/7/2019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A1364-0415-43E0-8757-EA351FC8BCED}" type="slidenum">
              <a:rPr lang="en-SG" smtClean="0"/>
              <a:t>‹#›</a:t>
            </a:fld>
            <a:endParaRPr lang="en-SG"/>
          </a:p>
        </p:txBody>
      </p:sp>
    </p:spTree>
    <p:extLst>
      <p:ext uri="{BB962C8B-B14F-4D97-AF65-F5344CB8AC3E}">
        <p14:creationId xmlns:p14="http://schemas.microsoft.com/office/powerpoint/2010/main" val="3690206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a:t>
            </a:r>
            <a:r>
              <a:rPr lang="en-SG" baseline="0" dirty="0" smtClean="0"/>
              <a:t> generator output is AB </a:t>
            </a:r>
            <a:r>
              <a:rPr lang="en-SG" baseline="0" dirty="0" err="1" smtClean="0"/>
              <a:t>color</a:t>
            </a:r>
            <a:r>
              <a:rPr lang="en-SG" baseline="0" dirty="0" smtClean="0"/>
              <a:t> space 2ndim picture, concatenated with original L input on axis 3 and output as image</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6</a:t>
            </a:fld>
            <a:endParaRPr lang="en-SG"/>
          </a:p>
        </p:txBody>
      </p:sp>
    </p:spTree>
    <p:extLst>
      <p:ext uri="{BB962C8B-B14F-4D97-AF65-F5344CB8AC3E}">
        <p14:creationId xmlns:p14="http://schemas.microsoft.com/office/powerpoint/2010/main" val="294393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Range of LAB [(0-100),(-128,128),(-128,128)]</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7</a:t>
            </a:fld>
            <a:endParaRPr lang="en-SG"/>
          </a:p>
        </p:txBody>
      </p:sp>
    </p:spTree>
    <p:extLst>
      <p:ext uri="{BB962C8B-B14F-4D97-AF65-F5344CB8AC3E}">
        <p14:creationId xmlns:p14="http://schemas.microsoft.com/office/powerpoint/2010/main" val="1596994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Why high and low? Well low</a:t>
            </a:r>
            <a:r>
              <a:rPr lang="en-SG" baseline="0" dirty="0" smtClean="0"/>
              <a:t> features tells us the boundaries of the segmentation to when colour changes from one colour to the other. High level features hopefully will properly help segment out the colouring area the model is supposed to </a:t>
            </a:r>
            <a:r>
              <a:rPr lang="en-SG" baseline="0" dirty="0" err="1" smtClean="0"/>
              <a:t>color</a:t>
            </a:r>
            <a:r>
              <a:rPr lang="en-SG" baseline="0" dirty="0" smtClean="0"/>
              <a:t>.</a:t>
            </a:r>
          </a:p>
          <a:p>
            <a:r>
              <a:rPr lang="en-SG" baseline="0" dirty="0" smtClean="0"/>
              <a:t>Although you see the person as a whole, there are discerning portions where colours should differ.</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12</a:t>
            </a:fld>
            <a:endParaRPr lang="en-SG"/>
          </a:p>
        </p:txBody>
      </p:sp>
    </p:spTree>
    <p:extLst>
      <p:ext uri="{BB962C8B-B14F-4D97-AF65-F5344CB8AC3E}">
        <p14:creationId xmlns:p14="http://schemas.microsoft.com/office/powerpoint/2010/main" val="3673852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Not start of</a:t>
            </a:r>
            <a:r>
              <a:rPr lang="en-SG" baseline="0" dirty="0" smtClean="0"/>
              <a:t> from noise, but start from </a:t>
            </a:r>
            <a:r>
              <a:rPr lang="en-SG" baseline="0" dirty="0" err="1" smtClean="0"/>
              <a:t>gray</a:t>
            </a:r>
            <a:r>
              <a:rPr lang="en-SG" baseline="0" dirty="0" smtClean="0"/>
              <a:t> and becomes colour</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26</a:t>
            </a:fld>
            <a:endParaRPr lang="en-SG"/>
          </a:p>
        </p:txBody>
      </p:sp>
    </p:spTree>
    <p:extLst>
      <p:ext uri="{BB962C8B-B14F-4D97-AF65-F5344CB8AC3E}">
        <p14:creationId xmlns:p14="http://schemas.microsoft.com/office/powerpoint/2010/main" val="136545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Histogram/Inputs as </a:t>
            </a:r>
            <a:r>
              <a:rPr lang="en-SG" dirty="0" err="1" smtClean="0"/>
              <a:t>gray</a:t>
            </a:r>
            <a:r>
              <a:rPr lang="en-SG" dirty="0" smtClean="0"/>
              <a:t> or change to LAB/YUV </a:t>
            </a:r>
            <a:r>
              <a:rPr lang="en-SG" dirty="0" err="1" smtClean="0"/>
              <a:t>color</a:t>
            </a:r>
            <a:r>
              <a:rPr lang="en-SG" dirty="0" smtClean="0"/>
              <a:t> space</a:t>
            </a:r>
            <a:endParaRPr lang="en-SG" dirty="0"/>
          </a:p>
        </p:txBody>
      </p:sp>
      <p:sp>
        <p:nvSpPr>
          <p:cNvPr id="4" name="Slide Number Placeholder 3"/>
          <p:cNvSpPr>
            <a:spLocks noGrp="1"/>
          </p:cNvSpPr>
          <p:nvPr>
            <p:ph type="sldNum" sz="quarter" idx="10"/>
          </p:nvPr>
        </p:nvSpPr>
        <p:spPr/>
        <p:txBody>
          <a:bodyPr/>
          <a:lstStyle/>
          <a:p>
            <a:fld id="{AC4A1364-0415-43E0-8757-EA351FC8BCED}" type="slidenum">
              <a:rPr lang="en-SG" smtClean="0"/>
              <a:t>39</a:t>
            </a:fld>
            <a:endParaRPr lang="en-SG"/>
          </a:p>
        </p:txBody>
      </p:sp>
    </p:spTree>
    <p:extLst>
      <p:ext uri="{BB962C8B-B14F-4D97-AF65-F5344CB8AC3E}">
        <p14:creationId xmlns:p14="http://schemas.microsoft.com/office/powerpoint/2010/main" val="2816850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6218B1-64CC-43F4-BF88-DD3F905E131F}" type="datetimeFigureOut">
              <a:rPr lang="en-SG" smtClean="0"/>
              <a:t>25/7/2019</a:t>
            </a:fld>
            <a:endParaRPr lang="en-SG"/>
          </a:p>
        </p:txBody>
      </p:sp>
      <p:sp>
        <p:nvSpPr>
          <p:cNvPr id="5" name="Footer Placeholder 4"/>
          <p:cNvSpPr>
            <a:spLocks noGrp="1"/>
          </p:cNvSpPr>
          <p:nvPr>
            <p:ph type="ftr" sz="quarter" idx="11"/>
          </p:nvPr>
        </p:nvSpPr>
        <p:spPr>
          <a:xfrm>
            <a:off x="1371600" y="4323845"/>
            <a:ext cx="6400800" cy="365125"/>
          </a:xfrm>
        </p:spPr>
        <p:txBody>
          <a:bodyPr/>
          <a:lstStyle/>
          <a:p>
            <a:endParaRPr lang="en-SG"/>
          </a:p>
        </p:txBody>
      </p:sp>
      <p:sp>
        <p:nvSpPr>
          <p:cNvPr id="6" name="Slide Number Placeholder 5"/>
          <p:cNvSpPr>
            <a:spLocks noGrp="1"/>
          </p:cNvSpPr>
          <p:nvPr>
            <p:ph type="sldNum" sz="quarter" idx="12"/>
          </p:nvPr>
        </p:nvSpPr>
        <p:spPr>
          <a:xfrm>
            <a:off x="8077200" y="1430866"/>
            <a:ext cx="2743200"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31639922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6218B1-64CC-43F4-BF88-DD3F905E131F}" type="datetimeFigureOut">
              <a:rPr lang="en-SG" smtClean="0"/>
              <a:t>25/7/2019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44590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218B1-64CC-43F4-BF88-DD3F905E131F}" type="datetimeFigureOut">
              <a:rPr lang="en-SG" smtClean="0"/>
              <a:t>25/7/2019</a:t>
            </a:fld>
            <a:endParaRPr lang="en-SG"/>
          </a:p>
        </p:txBody>
      </p:sp>
      <p:sp>
        <p:nvSpPr>
          <p:cNvPr id="6" name="Footer Placeholder 5"/>
          <p:cNvSpPr>
            <a:spLocks noGrp="1"/>
          </p:cNvSpPr>
          <p:nvPr>
            <p:ph type="ftr" sz="quarter" idx="11"/>
          </p:nvPr>
        </p:nvSpPr>
        <p:spPr>
          <a:xfrm>
            <a:off x="685800" y="379941"/>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809817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6218B1-64CC-43F4-BF88-DD3F905E131F}" type="datetimeFigureOut">
              <a:rPr lang="en-SG" smtClean="0"/>
              <a:t>25/7/2019</a:t>
            </a:fld>
            <a:endParaRPr lang="en-SG"/>
          </a:p>
        </p:txBody>
      </p:sp>
      <p:sp>
        <p:nvSpPr>
          <p:cNvPr id="6" name="Footer Placeholder 5"/>
          <p:cNvSpPr>
            <a:spLocks noGrp="1"/>
          </p:cNvSpPr>
          <p:nvPr>
            <p:ph type="ftr" sz="quarter" idx="11"/>
          </p:nvPr>
        </p:nvSpPr>
        <p:spPr>
          <a:xfrm>
            <a:off x="685800" y="379941"/>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9428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6218B1-64CC-43F4-BF88-DD3F905E131F}" type="datetimeFigureOut">
              <a:rPr lang="en-SG" smtClean="0"/>
              <a:t>25/7/2019</a:t>
            </a:fld>
            <a:endParaRPr lang="en-SG"/>
          </a:p>
        </p:txBody>
      </p:sp>
      <p:sp>
        <p:nvSpPr>
          <p:cNvPr id="6" name="Footer Placeholder 5"/>
          <p:cNvSpPr>
            <a:spLocks noGrp="1"/>
          </p:cNvSpPr>
          <p:nvPr>
            <p:ph type="ftr" sz="quarter" idx="11"/>
          </p:nvPr>
        </p:nvSpPr>
        <p:spPr>
          <a:xfrm>
            <a:off x="685800" y="378883"/>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448590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26218B1-64CC-43F4-BF88-DD3F905E131F}" type="datetimeFigureOut">
              <a:rPr lang="en-SG" smtClean="0"/>
              <a:t>25/7/2019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861102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26218B1-64CC-43F4-BF88-DD3F905E131F}" type="datetimeFigureOut">
              <a:rPr lang="en-SG" smtClean="0"/>
              <a:t>25/7/2019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739596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6218B1-64CC-43F4-BF88-DD3F905E131F}" type="datetimeFigureOut">
              <a:rPr lang="en-SG" smtClean="0"/>
              <a:t>25/7/2019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179423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6218B1-64CC-43F4-BF88-DD3F905E131F}" type="datetimeFigureOut">
              <a:rPr lang="en-SG" smtClean="0"/>
              <a:t>25/7/2019</a:t>
            </a:fld>
            <a:endParaRPr lang="en-SG"/>
          </a:p>
        </p:txBody>
      </p:sp>
      <p:sp>
        <p:nvSpPr>
          <p:cNvPr id="5" name="Footer Placeholder 4"/>
          <p:cNvSpPr>
            <a:spLocks noGrp="1"/>
          </p:cNvSpPr>
          <p:nvPr>
            <p:ph type="ftr" sz="quarter" idx="11"/>
          </p:nvPr>
        </p:nvSpPr>
        <p:spPr>
          <a:xfrm>
            <a:off x="685800" y="381000"/>
            <a:ext cx="6991492" cy="365125"/>
          </a:xfrm>
        </p:spPr>
        <p:txBody>
          <a:bodyPr/>
          <a:lstStyle/>
          <a:p>
            <a:endParaRPr lang="en-SG"/>
          </a:p>
        </p:txBody>
      </p:sp>
      <p:sp>
        <p:nvSpPr>
          <p:cNvPr id="6" name="Slide Number Placeholder 5"/>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5045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6218B1-64CC-43F4-BF88-DD3F905E131F}" type="datetimeFigureOut">
              <a:rPr lang="en-SG" smtClean="0"/>
              <a:t>25/7/2019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57219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6218B1-64CC-43F4-BF88-DD3F905E131F}" type="datetimeFigureOut">
              <a:rPr lang="en-SG" smtClean="0"/>
              <a:t>25/7/2019</a:t>
            </a:fld>
            <a:endParaRPr lang="en-SG"/>
          </a:p>
        </p:txBody>
      </p:sp>
      <p:sp>
        <p:nvSpPr>
          <p:cNvPr id="5" name="Footer Placeholder 4"/>
          <p:cNvSpPr>
            <a:spLocks noGrp="1"/>
          </p:cNvSpPr>
          <p:nvPr>
            <p:ph type="ftr" sz="quarter" idx="11"/>
          </p:nvPr>
        </p:nvSpPr>
        <p:spPr>
          <a:xfrm>
            <a:off x="685800" y="381001"/>
            <a:ext cx="6991492" cy="364065"/>
          </a:xfrm>
        </p:spPr>
        <p:txBody>
          <a:bodyPr/>
          <a:lstStyle/>
          <a:p>
            <a:endParaRPr lang="en-SG"/>
          </a:p>
        </p:txBody>
      </p:sp>
      <p:sp>
        <p:nvSpPr>
          <p:cNvPr id="6" name="Slide Number Placeholder 5"/>
          <p:cNvSpPr>
            <a:spLocks noGrp="1"/>
          </p:cNvSpPr>
          <p:nvPr>
            <p:ph type="sldNum" sz="quarter" idx="12"/>
          </p:nvPr>
        </p:nvSpPr>
        <p:spPr>
          <a:xfrm>
            <a:off x="10862452" y="381000"/>
            <a:ext cx="643748" cy="365125"/>
          </a:xfrm>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66007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6218B1-64CC-43F4-BF88-DD3F905E131F}" type="datetimeFigureOut">
              <a:rPr lang="en-SG" smtClean="0"/>
              <a:t>25/7/2019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84086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218B1-64CC-43F4-BF88-DD3F905E131F}" type="datetimeFigureOut">
              <a:rPr lang="en-SG" smtClean="0"/>
              <a:t>25/7/2019</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910620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6218B1-64CC-43F4-BF88-DD3F905E131F}" type="datetimeFigureOut">
              <a:rPr lang="en-SG" smtClean="0"/>
              <a:t>25/7/2019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794051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6218B1-64CC-43F4-BF88-DD3F905E131F}" type="datetimeFigureOut">
              <a:rPr lang="en-SG" smtClean="0"/>
              <a:t>25/7/2019</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16707889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6218B1-64CC-43F4-BF88-DD3F905E131F}" type="datetimeFigureOut">
              <a:rPr lang="en-SG" smtClean="0"/>
              <a:t>25/7/2019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3506303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6218B1-64CC-43F4-BF88-DD3F905E131F}" type="datetimeFigureOut">
              <a:rPr lang="en-SG" smtClean="0"/>
              <a:t>25/7/2019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B3D1BF0F-8D9A-43C8-90A8-6732C8879816}" type="slidenum">
              <a:rPr lang="en-SG" smtClean="0"/>
              <a:t>‹#›</a:t>
            </a:fld>
            <a:endParaRPr lang="en-SG"/>
          </a:p>
        </p:txBody>
      </p:sp>
    </p:spTree>
    <p:extLst>
      <p:ext uri="{BB962C8B-B14F-4D97-AF65-F5344CB8AC3E}">
        <p14:creationId xmlns:p14="http://schemas.microsoft.com/office/powerpoint/2010/main" val="23150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6218B1-64CC-43F4-BF88-DD3F905E131F}" type="datetimeFigureOut">
              <a:rPr lang="en-SG" smtClean="0"/>
              <a:t>25/7/2019</a:t>
            </a:fld>
            <a:endParaRPr lang="en-SG"/>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3D1BF0F-8D9A-43C8-90A8-6732C8879816}" type="slidenum">
              <a:rPr lang="en-SG" smtClean="0"/>
              <a:t>‹#›</a:t>
            </a:fld>
            <a:endParaRPr lang="en-SG"/>
          </a:p>
        </p:txBody>
      </p:sp>
    </p:spTree>
    <p:extLst>
      <p:ext uri="{BB962C8B-B14F-4D97-AF65-F5344CB8AC3E}">
        <p14:creationId xmlns:p14="http://schemas.microsoft.com/office/powerpoint/2010/main" val="4188707848"/>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gif"/></Relationships>
</file>

<file path=ppt/slides/_rels/slide40.xml.rels><?xml version="1.0" encoding="UTF-8" standalone="yes"?>
<Relationships xmlns="http://schemas.openxmlformats.org/package/2006/relationships"><Relationship Id="rId3" Type="http://schemas.openxmlformats.org/officeDocument/2006/relationships/hyperlink" Target="https://127.0.0.1:5000/" TargetMode="Externa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9" y="1803405"/>
            <a:ext cx="9627079" cy="1825096"/>
          </a:xfrm>
        </p:spPr>
        <p:txBody>
          <a:bodyPr/>
          <a:lstStyle/>
          <a:p>
            <a:r>
              <a:rPr lang="en-SG" b="1" dirty="0" smtClean="0"/>
              <a:t>CAPSTONE PROJECT</a:t>
            </a:r>
            <a:endParaRPr lang="en-SG" b="1" dirty="0"/>
          </a:p>
        </p:txBody>
      </p:sp>
      <p:sp>
        <p:nvSpPr>
          <p:cNvPr id="3" name="Subtitle 2"/>
          <p:cNvSpPr>
            <a:spLocks noGrp="1"/>
          </p:cNvSpPr>
          <p:nvPr>
            <p:ph type="subTitle" idx="1"/>
          </p:nvPr>
        </p:nvSpPr>
        <p:spPr>
          <a:xfrm>
            <a:off x="1371600" y="3632200"/>
            <a:ext cx="9448800" cy="1160331"/>
          </a:xfrm>
        </p:spPr>
        <p:txBody>
          <a:bodyPr>
            <a:normAutofit/>
          </a:bodyPr>
          <a:lstStyle/>
          <a:p>
            <a:r>
              <a:rPr lang="en-SG" dirty="0" smtClean="0"/>
              <a:t>Kenneth Chew</a:t>
            </a:r>
          </a:p>
          <a:p>
            <a:r>
              <a:rPr lang="en-SG" dirty="0" smtClean="0"/>
              <a:t>General Assembly- Data Science Immersive 8</a:t>
            </a:r>
          </a:p>
        </p:txBody>
      </p:sp>
    </p:spTree>
    <p:extLst>
      <p:ext uri="{BB962C8B-B14F-4D97-AF65-F5344CB8AC3E}">
        <p14:creationId xmlns:p14="http://schemas.microsoft.com/office/powerpoint/2010/main" val="29348008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Learning outcomes</a:t>
            </a:r>
            <a:endParaRPr lang="en-SG" dirty="0"/>
          </a:p>
        </p:txBody>
      </p:sp>
      <p:sp>
        <p:nvSpPr>
          <p:cNvPr id="3" name="Content Placeholder 2"/>
          <p:cNvSpPr>
            <a:spLocks noGrp="1"/>
          </p:cNvSpPr>
          <p:nvPr>
            <p:ph idx="1"/>
          </p:nvPr>
        </p:nvSpPr>
        <p:spPr/>
        <p:txBody>
          <a:bodyPr/>
          <a:lstStyle/>
          <a:p>
            <a:r>
              <a:rPr lang="en-SG" dirty="0" smtClean="0"/>
              <a:t>Neural Architecture insufficient to segment the subject of the image with its backgrounds.</a:t>
            </a:r>
          </a:p>
          <a:p>
            <a:pPr lvl="1"/>
            <a:r>
              <a:rPr lang="en-SG" dirty="0" smtClean="0"/>
              <a:t>Number of neurons per layer</a:t>
            </a:r>
          </a:p>
          <a:p>
            <a:pPr lvl="1"/>
            <a:r>
              <a:rPr lang="en-SG" dirty="0" smtClean="0"/>
              <a:t>Number of layers</a:t>
            </a:r>
          </a:p>
          <a:p>
            <a:endParaRPr lang="en-SG" dirty="0"/>
          </a:p>
          <a:p>
            <a:r>
              <a:rPr lang="en-SG" dirty="0" smtClean="0"/>
              <a:t>Loss term causing the outcome to choose brown as the closest colour with lowest loss.</a:t>
            </a:r>
            <a:endParaRPr lang="en-SG" dirty="0"/>
          </a:p>
        </p:txBody>
      </p:sp>
    </p:spTree>
    <p:extLst>
      <p:ext uri="{BB962C8B-B14F-4D97-AF65-F5344CB8AC3E}">
        <p14:creationId xmlns:p14="http://schemas.microsoft.com/office/powerpoint/2010/main" val="3765220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SG" dirty="0" smtClean="0"/>
              <a:t>Back to literature review again FOR NEURAL ARCHITECTURE SEARCH</a:t>
            </a:r>
            <a:endParaRPr lang="en-SG" dirty="0"/>
          </a:p>
        </p:txBody>
      </p:sp>
      <p:pic>
        <p:nvPicPr>
          <p:cNvPr id="1026" name="Picture 2" descr="CNN + Inception-ResNet-V2 architect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316" y="3048701"/>
            <a:ext cx="5724260" cy="21400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4316" y="2432108"/>
            <a:ext cx="5372014" cy="369332"/>
          </a:xfrm>
          <a:prstGeom prst="rect">
            <a:avLst/>
          </a:prstGeom>
        </p:spPr>
        <p:txBody>
          <a:bodyPr wrap="square">
            <a:spAutoFit/>
          </a:bodyPr>
          <a:lstStyle/>
          <a:p>
            <a:pPr lvl="1"/>
            <a:r>
              <a:rPr lang="en-SG" dirty="0" smtClean="0"/>
              <a:t>(</a:t>
            </a:r>
            <a:r>
              <a:rPr lang="en-SG" dirty="0" err="1"/>
              <a:t>Baldassarre</a:t>
            </a:r>
            <a:r>
              <a:rPr lang="en-SG" dirty="0"/>
              <a:t>, Morin &amp; </a:t>
            </a:r>
            <a:r>
              <a:rPr lang="en-SG" dirty="0" err="1" smtClean="0"/>
              <a:t>Rodes-Guirao</a:t>
            </a:r>
            <a:r>
              <a:rPr lang="en-SG" dirty="0" smtClean="0"/>
              <a:t>, 2017)</a:t>
            </a:r>
            <a:endParaRPr lang="en-SG" dirty="0"/>
          </a:p>
        </p:txBody>
      </p:sp>
      <p:pic>
        <p:nvPicPr>
          <p:cNvPr id="1028" name="Picture 4" descr="Satoshi Iizuka, Edgar Simo-Serra, and Hiroshi Ishikawa architecture (20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6874" y="3048700"/>
            <a:ext cx="5327234" cy="21400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837110" y="2432108"/>
            <a:ext cx="4626761" cy="369332"/>
          </a:xfrm>
          <a:prstGeom prst="rect">
            <a:avLst/>
          </a:prstGeom>
        </p:spPr>
        <p:txBody>
          <a:bodyPr wrap="square">
            <a:spAutoFit/>
          </a:bodyPr>
          <a:lstStyle/>
          <a:p>
            <a:pPr lvl="1"/>
            <a:r>
              <a:rPr lang="en-SG" dirty="0" smtClean="0"/>
              <a:t>(</a:t>
            </a:r>
            <a:r>
              <a:rPr lang="en-SG" dirty="0" err="1"/>
              <a:t>Iizuka</a:t>
            </a:r>
            <a:r>
              <a:rPr lang="en-SG" dirty="0"/>
              <a:t>, </a:t>
            </a:r>
            <a:r>
              <a:rPr lang="en-SG" dirty="0" err="1"/>
              <a:t>Simo</a:t>
            </a:r>
            <a:r>
              <a:rPr lang="en-SG" dirty="0"/>
              <a:t>-Serra &amp; Ishikawa, 2017</a:t>
            </a:r>
            <a:r>
              <a:rPr lang="en-SG" dirty="0" smtClean="0"/>
              <a:t>)</a:t>
            </a:r>
            <a:endParaRPr lang="en-SG" dirty="0"/>
          </a:p>
        </p:txBody>
      </p:sp>
    </p:spTree>
    <p:extLst>
      <p:ext uri="{BB962C8B-B14F-4D97-AF65-F5344CB8AC3E}">
        <p14:creationId xmlns:p14="http://schemas.microsoft.com/office/powerpoint/2010/main" val="2468163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Experiment 3</a:t>
            </a:r>
            <a:endParaRPr lang="en-SG" dirty="0"/>
          </a:p>
        </p:txBody>
      </p:sp>
      <p:sp>
        <p:nvSpPr>
          <p:cNvPr id="3" name="Content Placeholder 2"/>
          <p:cNvSpPr>
            <a:spLocks noGrp="1"/>
          </p:cNvSpPr>
          <p:nvPr>
            <p:ph idx="1"/>
          </p:nvPr>
        </p:nvSpPr>
        <p:spPr>
          <a:xfrm>
            <a:off x="685800" y="2194560"/>
            <a:ext cx="10820400" cy="4437352"/>
          </a:xfrm>
        </p:spPr>
        <p:txBody>
          <a:bodyPr>
            <a:normAutofit/>
          </a:bodyPr>
          <a:lstStyle/>
          <a:p>
            <a:r>
              <a:rPr lang="en-SG" dirty="0" smtClean="0"/>
              <a:t>Need to capture both low level features as well as high level features when convoluting</a:t>
            </a:r>
          </a:p>
          <a:p>
            <a:endParaRPr lang="en-SG" dirty="0" smtClean="0"/>
          </a:p>
          <a:p>
            <a:endParaRPr lang="en-SG" dirty="0"/>
          </a:p>
          <a:p>
            <a:endParaRPr lang="en-SG" dirty="0" smtClean="0"/>
          </a:p>
          <a:p>
            <a:endParaRPr lang="en-SG" dirty="0" smtClean="0"/>
          </a:p>
          <a:p>
            <a:r>
              <a:rPr lang="en-SG" dirty="0" smtClean="0"/>
              <a:t>High level features can be captured using transfer learning from pre-trained models</a:t>
            </a:r>
          </a:p>
          <a:p>
            <a:pPr lvl="1"/>
            <a:r>
              <a:rPr lang="en-SG" dirty="0" err="1" smtClean="0"/>
              <a:t>Mobilenet</a:t>
            </a:r>
            <a:endParaRPr lang="en-SG" dirty="0" smtClean="0"/>
          </a:p>
          <a:p>
            <a:pPr lvl="1"/>
            <a:r>
              <a:rPr lang="en-SG" dirty="0" err="1" smtClean="0"/>
              <a:t>InceptionResNet</a:t>
            </a:r>
            <a:endParaRPr lang="en-SG" dirty="0" smtClean="0"/>
          </a:p>
          <a:p>
            <a:pPr lvl="1"/>
            <a:r>
              <a:rPr lang="en-SG" dirty="0" smtClean="0"/>
              <a:t>YOLO</a:t>
            </a:r>
          </a:p>
        </p:txBody>
      </p:sp>
      <p:pic>
        <p:nvPicPr>
          <p:cNvPr id="4" name="Picture 3"/>
          <p:cNvPicPr>
            <a:picLocks noChangeAspect="1"/>
          </p:cNvPicPr>
          <p:nvPr/>
        </p:nvPicPr>
        <p:blipFill>
          <a:blip r:embed="rId3"/>
          <a:stretch>
            <a:fillRect/>
          </a:stretch>
        </p:blipFill>
        <p:spPr>
          <a:xfrm>
            <a:off x="1428855" y="2857342"/>
            <a:ext cx="8972550" cy="1685925"/>
          </a:xfrm>
          <a:prstGeom prst="rect">
            <a:avLst/>
          </a:prstGeom>
        </p:spPr>
      </p:pic>
    </p:spTree>
    <p:extLst>
      <p:ext uri="{BB962C8B-B14F-4D97-AF65-F5344CB8AC3E}">
        <p14:creationId xmlns:p14="http://schemas.microsoft.com/office/powerpoint/2010/main" val="4149456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My version</a:t>
            </a:r>
            <a:endParaRPr lang="en-SG" dirty="0"/>
          </a:p>
        </p:txBody>
      </p:sp>
      <p:sp>
        <p:nvSpPr>
          <p:cNvPr id="3" name="Content Placeholder 2"/>
          <p:cNvSpPr>
            <a:spLocks noGrp="1"/>
          </p:cNvSpPr>
          <p:nvPr>
            <p:ph idx="1"/>
          </p:nvPr>
        </p:nvSpPr>
        <p:spPr>
          <a:xfrm>
            <a:off x="7200900" y="2240999"/>
            <a:ext cx="4649875" cy="3967854"/>
          </a:xfrm>
        </p:spPr>
        <p:txBody>
          <a:bodyPr/>
          <a:lstStyle/>
          <a:p>
            <a:r>
              <a:rPr lang="en-SG" dirty="0" smtClean="0"/>
              <a:t>Trial without using a pre-establish model for transfer learning</a:t>
            </a:r>
          </a:p>
          <a:p>
            <a:endParaRPr lang="en-SG" dirty="0"/>
          </a:p>
          <a:p>
            <a:r>
              <a:rPr lang="en-SG" dirty="0" smtClean="0"/>
              <a:t>Transfer learning version using Inception </a:t>
            </a:r>
            <a:r>
              <a:rPr lang="en-SG" dirty="0" err="1" smtClean="0"/>
              <a:t>ResNet</a:t>
            </a:r>
            <a:r>
              <a:rPr lang="en-SG" dirty="0" smtClean="0"/>
              <a:t> V2</a:t>
            </a:r>
            <a:endParaRPr lang="en-SG" dirty="0"/>
          </a:p>
        </p:txBody>
      </p:sp>
      <p:pic>
        <p:nvPicPr>
          <p:cNvPr id="6" name="Picture 5"/>
          <p:cNvPicPr>
            <a:picLocks noChangeAspect="1"/>
          </p:cNvPicPr>
          <p:nvPr/>
        </p:nvPicPr>
        <p:blipFill>
          <a:blip r:embed="rId2"/>
          <a:stretch>
            <a:fillRect/>
          </a:stretch>
        </p:blipFill>
        <p:spPr>
          <a:xfrm>
            <a:off x="1" y="0"/>
            <a:ext cx="7200900" cy="6903573"/>
          </a:xfrm>
          <a:prstGeom prst="rect">
            <a:avLst/>
          </a:prstGeom>
        </p:spPr>
      </p:pic>
    </p:spTree>
    <p:extLst>
      <p:ext uri="{BB962C8B-B14F-4D97-AF65-F5344CB8AC3E}">
        <p14:creationId xmlns:p14="http://schemas.microsoft.com/office/powerpoint/2010/main" val="28986648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A little more pre-</a:t>
            </a:r>
            <a:r>
              <a:rPr lang="en-SG" dirty="0" err="1" smtClean="0"/>
              <a:t>processings</a:t>
            </a:r>
            <a:endParaRPr lang="en-SG" dirty="0"/>
          </a:p>
        </p:txBody>
      </p:sp>
      <p:sp>
        <p:nvSpPr>
          <p:cNvPr id="5" name="Content Placeholder 2"/>
          <p:cNvSpPr txBox="1">
            <a:spLocks/>
          </p:cNvSpPr>
          <p:nvPr/>
        </p:nvSpPr>
        <p:spPr>
          <a:xfrm>
            <a:off x="912725" y="2250831"/>
            <a:ext cx="4649875" cy="3967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SG" dirty="0" err="1" smtClean="0"/>
              <a:t>Scikit</a:t>
            </a:r>
            <a:r>
              <a:rPr lang="en-SG" dirty="0" smtClean="0"/>
              <a:t> Learn Exposure pre-processing method: </a:t>
            </a:r>
          </a:p>
          <a:p>
            <a:pPr lvl="1"/>
            <a:r>
              <a:rPr lang="en-SG" dirty="0"/>
              <a:t>Rescale </a:t>
            </a:r>
            <a:r>
              <a:rPr lang="en-SG" dirty="0" smtClean="0"/>
              <a:t>contrast</a:t>
            </a:r>
          </a:p>
          <a:p>
            <a:pPr lvl="1"/>
            <a:r>
              <a:rPr lang="en-SG" dirty="0" smtClean="0"/>
              <a:t>Histogram equalization</a:t>
            </a:r>
          </a:p>
          <a:p>
            <a:pPr lvl="1"/>
            <a:r>
              <a:rPr lang="en-SG" dirty="0" smtClean="0"/>
              <a:t>Adaptive equalization</a:t>
            </a:r>
          </a:p>
          <a:p>
            <a:pPr lvl="1"/>
            <a:endParaRPr lang="en-SG" dirty="0"/>
          </a:p>
          <a:p>
            <a:r>
              <a:rPr lang="en-SG" dirty="0" smtClean="0"/>
              <a:t>For the neural architecture:</a:t>
            </a:r>
          </a:p>
          <a:p>
            <a:pPr lvl="1"/>
            <a:r>
              <a:rPr lang="en-SG" dirty="0" smtClean="0"/>
              <a:t>Batch normalization so that gradient descent is faster</a:t>
            </a:r>
          </a:p>
          <a:p>
            <a:pPr lvl="1"/>
            <a:r>
              <a:rPr lang="en-SG" dirty="0" smtClean="0"/>
              <a:t>Dropout layers to make more robust learning</a:t>
            </a:r>
          </a:p>
        </p:txBody>
      </p:sp>
      <p:pic>
        <p:nvPicPr>
          <p:cNvPr id="8" name="Picture 7"/>
          <p:cNvPicPr>
            <a:picLocks noChangeAspect="1"/>
          </p:cNvPicPr>
          <p:nvPr/>
        </p:nvPicPr>
        <p:blipFill>
          <a:blip r:embed="rId2"/>
          <a:stretch>
            <a:fillRect/>
          </a:stretch>
        </p:blipFill>
        <p:spPr>
          <a:xfrm>
            <a:off x="5754022" y="2250831"/>
            <a:ext cx="5619750" cy="2200275"/>
          </a:xfrm>
          <a:prstGeom prst="rect">
            <a:avLst/>
          </a:prstGeom>
        </p:spPr>
      </p:pic>
    </p:spTree>
    <p:extLst>
      <p:ext uri="{BB962C8B-B14F-4D97-AF65-F5344CB8AC3E}">
        <p14:creationId xmlns:p14="http://schemas.microsoft.com/office/powerpoint/2010/main" val="2936811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exposure histogram adap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107" y="1371276"/>
            <a:ext cx="9963785" cy="548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72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Histogram equalization</a:t>
            </a:r>
            <a:endParaRPr lang="en-SG" dirty="0"/>
          </a:p>
        </p:txBody>
      </p:sp>
      <p:pic>
        <p:nvPicPr>
          <p:cNvPr id="1026" name="Picture 2" descr="Image result for exposure histogram adap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013" y="1831259"/>
            <a:ext cx="7620000" cy="47625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4719484" y="3608439"/>
            <a:ext cx="353961" cy="32446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V="1">
            <a:off x="6356555" y="3608439"/>
            <a:ext cx="353961" cy="32446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8127948" y="3608439"/>
            <a:ext cx="353961" cy="32446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7109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Visualising the change</a:t>
            </a:r>
            <a:endParaRPr lang="en-SG" dirty="0"/>
          </a:p>
        </p:txBody>
      </p:sp>
      <p:pic>
        <p:nvPicPr>
          <p:cNvPr id="4" name="Picture 3"/>
          <p:cNvPicPr>
            <a:picLocks noChangeAspect="1"/>
          </p:cNvPicPr>
          <p:nvPr/>
        </p:nvPicPr>
        <p:blipFill>
          <a:blip r:embed="rId2"/>
          <a:stretch>
            <a:fillRect/>
          </a:stretch>
        </p:blipFill>
        <p:spPr>
          <a:xfrm>
            <a:off x="141800" y="2527335"/>
            <a:ext cx="11787188" cy="3785281"/>
          </a:xfrm>
          <a:prstGeom prst="rect">
            <a:avLst/>
          </a:prstGeom>
        </p:spPr>
      </p:pic>
    </p:spTree>
    <p:extLst>
      <p:ext uri="{BB962C8B-B14F-4D97-AF65-F5344CB8AC3E}">
        <p14:creationId xmlns:p14="http://schemas.microsoft.com/office/powerpoint/2010/main" val="3052090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of experiment 3</a:t>
            </a:r>
            <a:endParaRPr lang="en-SG" dirty="0"/>
          </a:p>
        </p:txBody>
      </p:sp>
      <p:pic>
        <p:nvPicPr>
          <p:cNvPr id="4" name="Picture 3"/>
          <p:cNvPicPr>
            <a:picLocks noChangeAspect="1"/>
          </p:cNvPicPr>
          <p:nvPr/>
        </p:nvPicPr>
        <p:blipFill>
          <a:blip r:embed="rId2"/>
          <a:stretch>
            <a:fillRect/>
          </a:stretch>
        </p:blipFill>
        <p:spPr>
          <a:xfrm>
            <a:off x="5010150" y="3139870"/>
            <a:ext cx="2190750" cy="2190750"/>
          </a:xfrm>
          <a:prstGeom prst="rect">
            <a:avLst/>
          </a:prstGeom>
        </p:spPr>
      </p:pic>
      <p:sp>
        <p:nvSpPr>
          <p:cNvPr id="5" name="TextBox 4"/>
          <p:cNvSpPr txBox="1"/>
          <p:nvPr/>
        </p:nvSpPr>
        <p:spPr>
          <a:xfrm>
            <a:off x="7659329" y="3903406"/>
            <a:ext cx="2733368" cy="830997"/>
          </a:xfrm>
          <a:prstGeom prst="rect">
            <a:avLst/>
          </a:prstGeom>
          <a:noFill/>
        </p:spPr>
        <p:txBody>
          <a:bodyPr wrap="square" rtlCol="0">
            <a:spAutoFit/>
          </a:bodyPr>
          <a:lstStyle/>
          <a:p>
            <a:r>
              <a:rPr lang="en-SG" sz="4800" dirty="0" smtClean="0"/>
              <a:t>????</a:t>
            </a:r>
            <a:endParaRPr lang="en-SG" sz="4800" dirty="0"/>
          </a:p>
        </p:txBody>
      </p:sp>
    </p:spTree>
    <p:extLst>
      <p:ext uri="{BB962C8B-B14F-4D97-AF65-F5344CB8AC3E}">
        <p14:creationId xmlns:p14="http://schemas.microsoft.com/office/powerpoint/2010/main" val="3570824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Hindsight</a:t>
            </a:r>
            <a:endParaRPr lang="en-SG" dirty="0"/>
          </a:p>
        </p:txBody>
      </p:sp>
      <p:sp>
        <p:nvSpPr>
          <p:cNvPr id="3" name="Content Placeholder 2"/>
          <p:cNvSpPr>
            <a:spLocks noGrp="1"/>
          </p:cNvSpPr>
          <p:nvPr>
            <p:ph idx="1"/>
          </p:nvPr>
        </p:nvSpPr>
        <p:spPr/>
        <p:txBody>
          <a:bodyPr/>
          <a:lstStyle/>
          <a:p>
            <a:pPr marL="0" indent="0">
              <a:buNone/>
            </a:pPr>
            <a:r>
              <a:rPr lang="en-SG" dirty="0" smtClean="0"/>
              <a:t>Mistakes made:</a:t>
            </a:r>
          </a:p>
          <a:p>
            <a:pPr marL="914400" lvl="1" indent="-457200">
              <a:buFont typeface="+mj-lt"/>
              <a:buAutoNum type="arabicPeriod"/>
            </a:pPr>
            <a:r>
              <a:rPr lang="en-SG" dirty="0" smtClean="0"/>
              <a:t>Input image was pixels numbers were everywhere; </a:t>
            </a:r>
          </a:p>
          <a:p>
            <a:pPr lvl="2"/>
            <a:r>
              <a:rPr lang="en-SG" dirty="0" smtClean="0"/>
              <a:t>[0,1] when converting to LAB colour space</a:t>
            </a:r>
          </a:p>
          <a:p>
            <a:pPr lvl="2"/>
            <a:r>
              <a:rPr lang="en-SG" dirty="0" smtClean="0"/>
              <a:t>[0,255] with </a:t>
            </a:r>
            <a:r>
              <a:rPr lang="en-SG" dirty="0" err="1" smtClean="0"/>
              <a:t>scikit</a:t>
            </a:r>
            <a:r>
              <a:rPr lang="en-SG" dirty="0" smtClean="0"/>
              <a:t> image library package</a:t>
            </a:r>
          </a:p>
          <a:p>
            <a:pPr lvl="2"/>
            <a:r>
              <a:rPr lang="en-SG" dirty="0" smtClean="0"/>
              <a:t>Final output had to be in [-1,1]</a:t>
            </a:r>
          </a:p>
          <a:p>
            <a:pPr marL="914400" lvl="1" indent="-457200">
              <a:buFont typeface="+mj-lt"/>
              <a:buAutoNum type="arabicPeriod"/>
            </a:pPr>
            <a:r>
              <a:rPr lang="en-SG" dirty="0" smtClean="0"/>
              <a:t>Experimental neural architecture not something that can be change simply on a whim</a:t>
            </a:r>
          </a:p>
          <a:p>
            <a:pPr lvl="2"/>
            <a:r>
              <a:rPr lang="en-SG" dirty="0" smtClean="0"/>
              <a:t>Retried with Inception ResNetV2, but output was still not spectacular.</a:t>
            </a:r>
          </a:p>
        </p:txBody>
      </p:sp>
    </p:spTree>
    <p:extLst>
      <p:ext uri="{BB962C8B-B14F-4D97-AF65-F5344CB8AC3E}">
        <p14:creationId xmlns:p14="http://schemas.microsoft.com/office/powerpoint/2010/main" val="934967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CAPSTONE IDEA</a:t>
            </a:r>
            <a:endParaRPr lang="en-SG" dirty="0"/>
          </a:p>
        </p:txBody>
      </p:sp>
      <p:sp>
        <p:nvSpPr>
          <p:cNvPr id="3" name="Content Placeholder 2"/>
          <p:cNvSpPr>
            <a:spLocks noGrp="1"/>
          </p:cNvSpPr>
          <p:nvPr>
            <p:ph idx="1"/>
          </p:nvPr>
        </p:nvSpPr>
        <p:spPr/>
        <p:txBody>
          <a:bodyPr>
            <a:normAutofit/>
          </a:bodyPr>
          <a:lstStyle/>
          <a:p>
            <a:r>
              <a:rPr lang="en-SG" dirty="0" smtClean="0"/>
              <a:t>Problem statement</a:t>
            </a:r>
          </a:p>
          <a:p>
            <a:pPr lvl="1"/>
            <a:r>
              <a:rPr lang="en-SG" dirty="0" smtClean="0"/>
              <a:t>To </a:t>
            </a:r>
            <a:r>
              <a:rPr lang="en-SG" dirty="0" err="1" smtClean="0"/>
              <a:t>colorise</a:t>
            </a:r>
            <a:r>
              <a:rPr lang="en-SG" dirty="0" smtClean="0"/>
              <a:t> non-</a:t>
            </a:r>
            <a:r>
              <a:rPr lang="en-SG" dirty="0" err="1" smtClean="0"/>
              <a:t>colored</a:t>
            </a:r>
            <a:r>
              <a:rPr lang="en-SG" dirty="0" smtClean="0"/>
              <a:t> pictures and bring new perspective to old pictures with </a:t>
            </a:r>
            <a:r>
              <a:rPr lang="en-SG" dirty="0" err="1" smtClean="0"/>
              <a:t>color</a:t>
            </a:r>
            <a:r>
              <a:rPr lang="en-SG" dirty="0" smtClean="0"/>
              <a:t>.</a:t>
            </a:r>
          </a:p>
          <a:p>
            <a:r>
              <a:rPr lang="en-SG" dirty="0" smtClean="0"/>
              <a:t>Goals</a:t>
            </a:r>
          </a:p>
          <a:p>
            <a:pPr lvl="1"/>
            <a:r>
              <a:rPr lang="en-SG" dirty="0" smtClean="0"/>
              <a:t>To create a deep learning model using </a:t>
            </a:r>
            <a:br>
              <a:rPr lang="en-SG" dirty="0" smtClean="0"/>
            </a:br>
            <a:r>
              <a:rPr lang="en-SG" u="sng" dirty="0" smtClean="0"/>
              <a:t>transfer learning</a:t>
            </a:r>
            <a:r>
              <a:rPr lang="en-SG" dirty="0" smtClean="0"/>
              <a:t> from existing </a:t>
            </a:r>
            <a:r>
              <a:rPr lang="en-SG" u="sng" dirty="0" smtClean="0"/>
              <a:t>CNN</a:t>
            </a:r>
            <a:r>
              <a:rPr lang="en-SG" dirty="0" smtClean="0"/>
              <a:t> models </a:t>
            </a:r>
            <a:br>
              <a:rPr lang="en-SG" dirty="0" smtClean="0"/>
            </a:br>
            <a:r>
              <a:rPr lang="en-SG" dirty="0" smtClean="0"/>
              <a:t>to </a:t>
            </a:r>
            <a:r>
              <a:rPr lang="en-SG" u="sng" dirty="0" smtClean="0"/>
              <a:t>learn how pictures are </a:t>
            </a:r>
            <a:r>
              <a:rPr lang="en-SG" u="sng" dirty="0" err="1" smtClean="0"/>
              <a:t>colored</a:t>
            </a:r>
            <a:r>
              <a:rPr lang="en-SG" u="sng" dirty="0" smtClean="0"/>
              <a:t> </a:t>
            </a:r>
            <a:r>
              <a:rPr lang="en-SG" dirty="0" smtClean="0"/>
              <a:t> and </a:t>
            </a:r>
            <a:br>
              <a:rPr lang="en-SG" dirty="0" smtClean="0"/>
            </a:br>
            <a:r>
              <a:rPr lang="en-SG" dirty="0" smtClean="0"/>
              <a:t>reverse engineer onto greyscale pictures</a:t>
            </a:r>
          </a:p>
          <a:p>
            <a:pPr lvl="1"/>
            <a:endParaRPr lang="en-SG" dirty="0" smtClean="0"/>
          </a:p>
          <a:p>
            <a:pPr lvl="1"/>
            <a:r>
              <a:rPr lang="en-SG" dirty="0" smtClean="0"/>
              <a:t>Gives images more personality/character</a:t>
            </a:r>
          </a:p>
          <a:p>
            <a:pPr lvl="1"/>
            <a:endParaRPr lang="en-SG" dirty="0" smtClean="0"/>
          </a:p>
          <a:p>
            <a:pPr lvl="1"/>
            <a:r>
              <a:rPr lang="en-SG" dirty="0" smtClean="0"/>
              <a:t>Easier to notice things of contrasting </a:t>
            </a:r>
            <a:r>
              <a:rPr lang="en-SG" dirty="0" err="1" smtClean="0"/>
              <a:t>colors</a:t>
            </a:r>
            <a:endParaRPr lang="en-SG" dirty="0" smtClean="0"/>
          </a:p>
          <a:p>
            <a:endParaRPr lang="en-SG" dirty="0"/>
          </a:p>
        </p:txBody>
      </p:sp>
      <p:pic>
        <p:nvPicPr>
          <p:cNvPr id="4" name="Picture 3"/>
          <p:cNvPicPr>
            <a:picLocks noChangeAspect="1"/>
          </p:cNvPicPr>
          <p:nvPr/>
        </p:nvPicPr>
        <p:blipFill>
          <a:blip r:embed="rId2"/>
          <a:stretch>
            <a:fillRect/>
          </a:stretch>
        </p:blipFill>
        <p:spPr>
          <a:xfrm>
            <a:off x="7168731" y="3067935"/>
            <a:ext cx="3942092" cy="3698400"/>
          </a:xfrm>
          <a:prstGeom prst="rect">
            <a:avLst/>
          </a:prstGeom>
        </p:spPr>
      </p:pic>
    </p:spTree>
    <p:extLst>
      <p:ext uri="{BB962C8B-B14F-4D97-AF65-F5344CB8AC3E}">
        <p14:creationId xmlns:p14="http://schemas.microsoft.com/office/powerpoint/2010/main" val="955235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3894" y="701335"/>
            <a:ext cx="3662209" cy="1293028"/>
          </a:xfrm>
        </p:spPr>
        <p:txBody>
          <a:bodyPr/>
          <a:lstStyle/>
          <a:p>
            <a:pPr algn="l"/>
            <a:r>
              <a:rPr lang="en-SG" dirty="0" smtClean="0"/>
              <a:t>Experiment 4</a:t>
            </a:r>
            <a:endParaRPr lang="en-SG" dirty="0"/>
          </a:p>
        </p:txBody>
      </p:sp>
      <p:sp>
        <p:nvSpPr>
          <p:cNvPr id="3" name="Content Placeholder 2"/>
          <p:cNvSpPr>
            <a:spLocks noGrp="1"/>
          </p:cNvSpPr>
          <p:nvPr>
            <p:ph idx="1"/>
          </p:nvPr>
        </p:nvSpPr>
        <p:spPr/>
        <p:txBody>
          <a:bodyPr/>
          <a:lstStyle/>
          <a:p>
            <a:r>
              <a:rPr lang="en-SG" dirty="0" smtClean="0"/>
              <a:t>New loss term with SSIM</a:t>
            </a:r>
          </a:p>
          <a:p>
            <a:endParaRPr lang="en-SG" dirty="0" smtClean="0"/>
          </a:p>
          <a:p>
            <a:r>
              <a:rPr lang="en-SG" dirty="0" smtClean="0"/>
              <a:t>Measures the similarity index between </a:t>
            </a:r>
            <a:r>
              <a:rPr lang="en-SG" dirty="0"/>
              <a:t/>
            </a:r>
            <a:br>
              <a:rPr lang="en-SG" dirty="0"/>
            </a:br>
            <a:r>
              <a:rPr lang="en-SG" dirty="0" smtClean="0"/>
              <a:t>ground truth and output image</a:t>
            </a:r>
          </a:p>
          <a:p>
            <a:endParaRPr lang="en-SG" dirty="0"/>
          </a:p>
          <a:p>
            <a:r>
              <a:rPr lang="en-SG" dirty="0" smtClean="0"/>
              <a:t>Try not to be to ambitious with complicated NNs</a:t>
            </a:r>
          </a:p>
          <a:p>
            <a:endParaRPr lang="en-SG" dirty="0"/>
          </a:p>
          <a:p>
            <a:endParaRPr lang="en-SG" dirty="0" smtClean="0"/>
          </a:p>
        </p:txBody>
      </p:sp>
      <p:pic>
        <p:nvPicPr>
          <p:cNvPr id="4" name="Picture 3"/>
          <p:cNvPicPr>
            <a:picLocks noChangeAspect="1"/>
          </p:cNvPicPr>
          <p:nvPr/>
        </p:nvPicPr>
        <p:blipFill>
          <a:blip r:embed="rId2"/>
          <a:stretch>
            <a:fillRect/>
          </a:stretch>
        </p:blipFill>
        <p:spPr>
          <a:xfrm>
            <a:off x="7496175" y="409575"/>
            <a:ext cx="4695825" cy="6448425"/>
          </a:xfrm>
          <a:prstGeom prst="rect">
            <a:avLst/>
          </a:prstGeom>
        </p:spPr>
      </p:pic>
    </p:spTree>
    <p:extLst>
      <p:ext uri="{BB962C8B-B14F-4D97-AF65-F5344CB8AC3E}">
        <p14:creationId xmlns:p14="http://schemas.microsoft.com/office/powerpoint/2010/main" val="2077288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Structural similarity</a:t>
            </a:r>
            <a:endParaRPr lang="en-SG" dirty="0"/>
          </a:p>
        </p:txBody>
      </p:sp>
      <p:pic>
        <p:nvPicPr>
          <p:cNvPr id="1026" name="Picture 2" descr="https://www.mathworks.com/matlabcentral/mlc-downloads/downloads/5741d04d-24a8-41c4-bdf7-0b2ca2c94643/96beaeed-794d-4d40-aaae-54feb533fd4d/images/screen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 y="2153265"/>
            <a:ext cx="12194457" cy="470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086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Normalization properly</a:t>
            </a:r>
            <a:endParaRPr lang="en-SG" dirty="0"/>
          </a:p>
        </p:txBody>
      </p:sp>
      <p:pic>
        <p:nvPicPr>
          <p:cNvPr id="4" name="Picture 3"/>
          <p:cNvPicPr>
            <a:picLocks noChangeAspect="1"/>
          </p:cNvPicPr>
          <p:nvPr/>
        </p:nvPicPr>
        <p:blipFill>
          <a:blip r:embed="rId2"/>
          <a:stretch>
            <a:fillRect/>
          </a:stretch>
        </p:blipFill>
        <p:spPr>
          <a:xfrm>
            <a:off x="497758" y="2412677"/>
            <a:ext cx="11008442" cy="4031600"/>
          </a:xfrm>
          <a:prstGeom prst="rect">
            <a:avLst/>
          </a:prstGeom>
        </p:spPr>
      </p:pic>
    </p:spTree>
    <p:extLst>
      <p:ext uri="{BB962C8B-B14F-4D97-AF65-F5344CB8AC3E}">
        <p14:creationId xmlns:p14="http://schemas.microsoft.com/office/powerpoint/2010/main" val="23080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Unfortunately not successful</a:t>
            </a:r>
            <a:endParaRPr lang="en-S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09" y="3782960"/>
            <a:ext cx="2438400" cy="2438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406" y="3782960"/>
            <a:ext cx="2438400"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103" y="3782960"/>
            <a:ext cx="2438400" cy="2438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800" y="3782960"/>
            <a:ext cx="2438400" cy="2438400"/>
          </a:xfrm>
          <a:prstGeom prst="rect">
            <a:avLst/>
          </a:prstGeom>
        </p:spPr>
      </p:pic>
    </p:spTree>
    <p:extLst>
      <p:ext uri="{BB962C8B-B14F-4D97-AF65-F5344CB8AC3E}">
        <p14:creationId xmlns:p14="http://schemas.microsoft.com/office/powerpoint/2010/main" val="1326573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Revisit the problem statement</a:t>
            </a:r>
            <a:endParaRPr lang="en-SG" dirty="0"/>
          </a:p>
        </p:txBody>
      </p:sp>
      <p:sp>
        <p:nvSpPr>
          <p:cNvPr id="3" name="Content Placeholder 2"/>
          <p:cNvSpPr>
            <a:spLocks noGrp="1"/>
          </p:cNvSpPr>
          <p:nvPr>
            <p:ph idx="1"/>
          </p:nvPr>
        </p:nvSpPr>
        <p:spPr/>
        <p:txBody>
          <a:bodyPr/>
          <a:lstStyle/>
          <a:p>
            <a:r>
              <a:rPr lang="en-SG" dirty="0" smtClean="0"/>
              <a:t>Simplify the problem once more</a:t>
            </a:r>
          </a:p>
          <a:p>
            <a:pPr lvl="1"/>
            <a:r>
              <a:rPr lang="en-SG" dirty="0" smtClean="0"/>
              <a:t>Grey-scaled pictures to coloured</a:t>
            </a:r>
          </a:p>
          <a:p>
            <a:endParaRPr lang="en-SG" dirty="0" smtClean="0"/>
          </a:p>
          <a:p>
            <a:r>
              <a:rPr lang="en-SG" dirty="0" smtClean="0"/>
              <a:t>Simple image augmentation of contrast adjustment, flipping randomly</a:t>
            </a:r>
          </a:p>
          <a:p>
            <a:endParaRPr lang="en-SG" dirty="0"/>
          </a:p>
          <a:p>
            <a:r>
              <a:rPr lang="en-SG" dirty="0" smtClean="0"/>
              <a:t>Literature review again</a:t>
            </a:r>
          </a:p>
          <a:p>
            <a:endParaRPr lang="en-SG" dirty="0"/>
          </a:p>
          <a:p>
            <a:r>
              <a:rPr lang="en-SG" dirty="0" smtClean="0"/>
              <a:t>Instead of using </a:t>
            </a:r>
            <a:r>
              <a:rPr lang="en-SG" dirty="0" err="1" smtClean="0"/>
              <a:t>UpSampling</a:t>
            </a:r>
            <a:endParaRPr lang="en-SG" dirty="0" smtClean="0"/>
          </a:p>
          <a:p>
            <a:pPr lvl="1"/>
            <a:r>
              <a:rPr lang="en-SG" dirty="0" smtClean="0"/>
              <a:t>Change to Conv2DTranspose</a:t>
            </a:r>
          </a:p>
        </p:txBody>
      </p:sp>
      <p:pic>
        <p:nvPicPr>
          <p:cNvPr id="5" name="Picture 4"/>
          <p:cNvPicPr>
            <a:picLocks noChangeAspect="1"/>
          </p:cNvPicPr>
          <p:nvPr/>
        </p:nvPicPr>
        <p:blipFill>
          <a:blip r:embed="rId2"/>
          <a:stretch>
            <a:fillRect/>
          </a:stretch>
        </p:blipFill>
        <p:spPr>
          <a:xfrm>
            <a:off x="5805180" y="3933518"/>
            <a:ext cx="5438775" cy="2628900"/>
          </a:xfrm>
          <a:prstGeom prst="rect">
            <a:avLst/>
          </a:prstGeom>
        </p:spPr>
      </p:pic>
    </p:spTree>
    <p:extLst>
      <p:ext uri="{BB962C8B-B14F-4D97-AF65-F5344CB8AC3E}">
        <p14:creationId xmlns:p14="http://schemas.microsoft.com/office/powerpoint/2010/main" val="553600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err="1" smtClean="0"/>
              <a:t>dcgans</a:t>
            </a:r>
            <a:endParaRPr lang="en-SG" dirty="0"/>
          </a:p>
        </p:txBody>
      </p:sp>
      <p:sp>
        <p:nvSpPr>
          <p:cNvPr id="3" name="Content Placeholder 2"/>
          <p:cNvSpPr>
            <a:spLocks noGrp="1"/>
          </p:cNvSpPr>
          <p:nvPr>
            <p:ph idx="1"/>
          </p:nvPr>
        </p:nvSpPr>
        <p:spPr/>
        <p:txBody>
          <a:bodyPr/>
          <a:lstStyle/>
          <a:p>
            <a:r>
              <a:rPr lang="en-SG" dirty="0" smtClean="0"/>
              <a:t>New algorithm for deep learning</a:t>
            </a:r>
          </a:p>
          <a:p>
            <a:pPr lvl="1"/>
            <a:r>
              <a:rPr lang="en-SG" dirty="0" smtClean="0"/>
              <a:t>pix2pix (</a:t>
            </a:r>
            <a:r>
              <a:rPr lang="en-SG" dirty="0" err="1" smtClean="0"/>
              <a:t>affinelayer</a:t>
            </a:r>
            <a:r>
              <a:rPr lang="en-SG" dirty="0" smtClean="0"/>
              <a:t>)</a:t>
            </a:r>
          </a:p>
          <a:p>
            <a:endParaRPr lang="en-SG" dirty="0" smtClean="0"/>
          </a:p>
          <a:p>
            <a:r>
              <a:rPr lang="en-SG" dirty="0" smtClean="0"/>
              <a:t>Using Generative Adversarial Networks to produce</a:t>
            </a:r>
            <a:br>
              <a:rPr lang="en-SG" dirty="0" smtClean="0"/>
            </a:br>
            <a:r>
              <a:rPr lang="en-SG" dirty="0" smtClean="0"/>
              <a:t>images</a:t>
            </a:r>
          </a:p>
          <a:p>
            <a:pPr lvl="1"/>
            <a:r>
              <a:rPr lang="en-SG" dirty="0" smtClean="0"/>
              <a:t>Amazing because it can use noise for input!</a:t>
            </a:r>
          </a:p>
        </p:txBody>
      </p:sp>
      <p:pic>
        <p:nvPicPr>
          <p:cNvPr id="2050" name="Picture 2" descr="Image result for pix2p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900" y="2194560"/>
            <a:ext cx="3162300" cy="2324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025" y="4791147"/>
            <a:ext cx="2543175" cy="1800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34271" y="6034019"/>
            <a:ext cx="3493264" cy="369332"/>
          </a:xfrm>
          <a:prstGeom prst="rect">
            <a:avLst/>
          </a:prstGeom>
        </p:spPr>
        <p:txBody>
          <a:bodyPr wrap="none">
            <a:spAutoFit/>
          </a:bodyPr>
          <a:lstStyle/>
          <a:p>
            <a:r>
              <a:rPr lang="en-SG" dirty="0"/>
              <a:t>(</a:t>
            </a:r>
            <a:r>
              <a:rPr lang="en-SG" dirty="0" err="1"/>
              <a:t>Isola</a:t>
            </a:r>
            <a:r>
              <a:rPr lang="en-SG" dirty="0"/>
              <a:t>, Zhu, Zhou &amp; </a:t>
            </a:r>
            <a:r>
              <a:rPr lang="en-SG" dirty="0" err="1"/>
              <a:t>Efros</a:t>
            </a:r>
            <a:r>
              <a:rPr lang="en-SG" dirty="0"/>
              <a:t>, 2017)</a:t>
            </a:r>
          </a:p>
        </p:txBody>
      </p:sp>
    </p:spTree>
    <p:extLst>
      <p:ext uri="{BB962C8B-B14F-4D97-AF65-F5344CB8AC3E}">
        <p14:creationId xmlns:p14="http://schemas.microsoft.com/office/powerpoint/2010/main" val="187736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Generative adversarial network</a:t>
            </a:r>
            <a:endParaRPr lang="en-SG" dirty="0"/>
          </a:p>
        </p:txBody>
      </p:sp>
      <p:pic>
        <p:nvPicPr>
          <p:cNvPr id="3080" name="Picture 8" descr="Deep Convolutional Generative Adversari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2329"/>
            <a:ext cx="12138191" cy="282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82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Loss functions for </a:t>
            </a:r>
            <a:r>
              <a:rPr lang="en-SG" i="1" u="sng" dirty="0" smtClean="0"/>
              <a:t>g</a:t>
            </a:r>
            <a:r>
              <a:rPr lang="en-SG" dirty="0" smtClean="0"/>
              <a:t> and </a:t>
            </a:r>
            <a:r>
              <a:rPr lang="en-SG" i="1" u="sng" dirty="0" smtClean="0"/>
              <a:t>d</a:t>
            </a:r>
            <a:endParaRPr lang="en-SG" i="1" u="sng" dirty="0"/>
          </a:p>
        </p:txBody>
      </p:sp>
      <p:sp>
        <p:nvSpPr>
          <p:cNvPr id="3" name="Content Placeholder 2"/>
          <p:cNvSpPr>
            <a:spLocks noGrp="1"/>
          </p:cNvSpPr>
          <p:nvPr>
            <p:ph idx="1"/>
          </p:nvPr>
        </p:nvSpPr>
        <p:spPr>
          <a:xfrm>
            <a:off x="8573728" y="2194560"/>
            <a:ext cx="2932471" cy="4024125"/>
          </a:xfrm>
        </p:spPr>
        <p:txBody>
          <a:bodyPr/>
          <a:lstStyle/>
          <a:p>
            <a:r>
              <a:rPr lang="en-SG" dirty="0" smtClean="0"/>
              <a:t>Discriminator loss to include binary cross entropy from [1 &amp; ground truth] and </a:t>
            </a:r>
            <a:br>
              <a:rPr lang="en-SG" dirty="0" smtClean="0"/>
            </a:br>
            <a:r>
              <a:rPr lang="en-SG" dirty="0" smtClean="0"/>
              <a:t>[0 vs generated]</a:t>
            </a:r>
          </a:p>
          <a:p>
            <a:endParaRPr lang="en-SG" dirty="0"/>
          </a:p>
          <a:p>
            <a:r>
              <a:rPr lang="en-SG" dirty="0"/>
              <a:t>Generator loss to include MSE, binary cross entropy &amp; SSIM</a:t>
            </a:r>
          </a:p>
          <a:p>
            <a:endParaRPr lang="en-SG" dirty="0"/>
          </a:p>
        </p:txBody>
      </p:sp>
      <p:pic>
        <p:nvPicPr>
          <p:cNvPr id="4" name="Picture 3"/>
          <p:cNvPicPr>
            <a:picLocks noChangeAspect="1"/>
          </p:cNvPicPr>
          <p:nvPr/>
        </p:nvPicPr>
        <p:blipFill>
          <a:blip r:embed="rId2"/>
          <a:stretch>
            <a:fillRect/>
          </a:stretch>
        </p:blipFill>
        <p:spPr>
          <a:xfrm>
            <a:off x="0" y="2149222"/>
            <a:ext cx="8429625" cy="4114800"/>
          </a:xfrm>
          <a:prstGeom prst="rect">
            <a:avLst/>
          </a:prstGeom>
        </p:spPr>
      </p:pic>
    </p:spTree>
    <p:extLst>
      <p:ext uri="{BB962C8B-B14F-4D97-AF65-F5344CB8AC3E}">
        <p14:creationId xmlns:p14="http://schemas.microsoft.com/office/powerpoint/2010/main" val="16994098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253" y="122770"/>
            <a:ext cx="6377199" cy="677615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091" y="40923"/>
            <a:ext cx="5043432" cy="6858000"/>
          </a:xfrm>
          <a:prstGeom prst="rect">
            <a:avLst/>
          </a:prstGeom>
        </p:spPr>
      </p:pic>
    </p:spTree>
    <p:extLst>
      <p:ext uri="{BB962C8B-B14F-4D97-AF65-F5344CB8AC3E}">
        <p14:creationId xmlns:p14="http://schemas.microsoft.com/office/powerpoint/2010/main" val="31664762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61187"/>
            <a:ext cx="12190667" cy="3626337"/>
          </a:xfrm>
          <a:prstGeom prst="rect">
            <a:avLst/>
          </a:prstGeom>
        </p:spPr>
      </p:pic>
      <p:sp>
        <p:nvSpPr>
          <p:cNvPr id="6"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17103231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Potential Audience</a:t>
            </a:r>
          </a:p>
        </p:txBody>
      </p:sp>
      <p:sp>
        <p:nvSpPr>
          <p:cNvPr id="3" name="Content Placeholder 2"/>
          <p:cNvSpPr>
            <a:spLocks noGrp="1"/>
          </p:cNvSpPr>
          <p:nvPr>
            <p:ph idx="1"/>
          </p:nvPr>
        </p:nvSpPr>
        <p:spPr/>
        <p:txBody>
          <a:bodyPr/>
          <a:lstStyle/>
          <a:p>
            <a:r>
              <a:rPr lang="en-SG" dirty="0" smtClean="0"/>
              <a:t>The </a:t>
            </a:r>
            <a:r>
              <a:rPr lang="en-SG" dirty="0"/>
              <a:t>art </a:t>
            </a:r>
            <a:r>
              <a:rPr lang="en-SG" dirty="0" smtClean="0"/>
              <a:t>community	</a:t>
            </a:r>
          </a:p>
          <a:p>
            <a:r>
              <a:rPr lang="en-SG" dirty="0" smtClean="0"/>
              <a:t>Old </a:t>
            </a:r>
            <a:r>
              <a:rPr lang="en-SG" dirty="0"/>
              <a:t>National Gallery </a:t>
            </a:r>
            <a:r>
              <a:rPr lang="en-SG" dirty="0" smtClean="0"/>
              <a:t>records/paintings/pictures</a:t>
            </a:r>
          </a:p>
          <a:p>
            <a:pPr lvl="1"/>
            <a:r>
              <a:rPr lang="en-SG" dirty="0" smtClean="0"/>
              <a:t>National Heritage Board</a:t>
            </a:r>
          </a:p>
          <a:p>
            <a:pPr lvl="1"/>
            <a:r>
              <a:rPr lang="en-SG" dirty="0" smtClean="0"/>
              <a:t>National Museums</a:t>
            </a:r>
            <a:endParaRPr lang="en-SG" dirty="0"/>
          </a:p>
          <a:p>
            <a:r>
              <a:rPr lang="en-SG" dirty="0" smtClean="0"/>
              <a:t>Comic community</a:t>
            </a:r>
          </a:p>
          <a:p>
            <a:pPr lvl="1"/>
            <a:r>
              <a:rPr lang="en-SG" dirty="0" smtClean="0"/>
              <a:t>B/W comics to </a:t>
            </a:r>
            <a:r>
              <a:rPr lang="en-SG" dirty="0" err="1" smtClean="0"/>
              <a:t>color</a:t>
            </a:r>
            <a:endParaRPr lang="en-SG" dirty="0"/>
          </a:p>
        </p:txBody>
      </p:sp>
      <p:pic>
        <p:nvPicPr>
          <p:cNvPr id="4" name="Picture 3"/>
          <p:cNvPicPr>
            <a:picLocks noChangeAspect="1"/>
          </p:cNvPicPr>
          <p:nvPr/>
        </p:nvPicPr>
        <p:blipFill>
          <a:blip r:embed="rId2"/>
          <a:stretch>
            <a:fillRect/>
          </a:stretch>
        </p:blipFill>
        <p:spPr>
          <a:xfrm>
            <a:off x="7036279" y="3317729"/>
            <a:ext cx="4377262" cy="2106464"/>
          </a:xfrm>
          <a:prstGeom prst="rect">
            <a:avLst/>
          </a:prstGeom>
        </p:spPr>
      </p:pic>
      <p:pic>
        <p:nvPicPr>
          <p:cNvPr id="102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1810" y="4515918"/>
            <a:ext cx="3041737" cy="2220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05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39845"/>
            <a:ext cx="12169254" cy="3639980"/>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1015102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9511"/>
            <a:ext cx="12175231" cy="3626336"/>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151886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 y="2792361"/>
            <a:ext cx="12193483" cy="3585409"/>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460764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9174"/>
            <a:ext cx="12187350" cy="3599053"/>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3304763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1523"/>
            <a:ext cx="12188260" cy="3667264"/>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29480398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3032"/>
            <a:ext cx="12179251" cy="3590325"/>
          </a:xfrm>
          <a:prstGeom prst="rect">
            <a:avLst/>
          </a:prstGeom>
        </p:spPr>
      </p:pic>
      <p:sp>
        <p:nvSpPr>
          <p:cNvPr id="5"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22256198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1" y="2733368"/>
            <a:ext cx="12164659" cy="3623187"/>
          </a:xfrm>
          <a:prstGeom prst="rect">
            <a:avLst/>
          </a:prstGeom>
        </p:spPr>
      </p:pic>
      <p:sp>
        <p:nvSpPr>
          <p:cNvPr id="6" name="Content Placeholder 2"/>
          <p:cNvSpPr>
            <a:spLocks noGrp="1"/>
          </p:cNvSpPr>
          <p:nvPr>
            <p:ph idx="1"/>
          </p:nvPr>
        </p:nvSpPr>
        <p:spPr>
          <a:xfrm>
            <a:off x="550606" y="2359742"/>
            <a:ext cx="11208775" cy="393290"/>
          </a:xfrm>
        </p:spPr>
        <p:txBody>
          <a:bodyPr>
            <a:normAutofit/>
          </a:bodyPr>
          <a:lstStyle/>
          <a:p>
            <a:pPr marL="0" indent="0">
              <a:buNone/>
            </a:pPr>
            <a:r>
              <a:rPr lang="en-US" dirty="0" smtClean="0"/>
              <a:t>	Input				Ground Truth				Prediction</a:t>
            </a:r>
            <a:endParaRPr lang="en-SG" dirty="0"/>
          </a:p>
        </p:txBody>
      </p:sp>
    </p:spTree>
    <p:extLst>
      <p:ext uri="{BB962C8B-B14F-4D97-AF65-F5344CB8AC3E}">
        <p14:creationId xmlns:p14="http://schemas.microsoft.com/office/powerpoint/2010/main" val="32582201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Graph for </a:t>
            </a:r>
            <a:r>
              <a:rPr lang="en-SG" u="sng" dirty="0" smtClean="0"/>
              <a:t>g</a:t>
            </a:r>
            <a:r>
              <a:rPr lang="en-SG" dirty="0" smtClean="0"/>
              <a:t> and </a:t>
            </a:r>
            <a:r>
              <a:rPr lang="en-SG" u="sng" dirty="0" smtClean="0"/>
              <a:t>d</a:t>
            </a:r>
            <a:r>
              <a:rPr lang="en-SG" dirty="0" smtClean="0"/>
              <a:t> loss terms</a:t>
            </a:r>
            <a:endParaRPr lang="en-S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9639"/>
            <a:ext cx="12189859" cy="5078361"/>
          </a:xfrm>
          <a:prstGeom prst="rect">
            <a:avLst/>
          </a:prstGeom>
        </p:spPr>
      </p:pic>
    </p:spTree>
    <p:extLst>
      <p:ext uri="{BB962C8B-B14F-4D97-AF65-F5344CB8AC3E}">
        <p14:creationId xmlns:p14="http://schemas.microsoft.com/office/powerpoint/2010/main" val="28461463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9974"/>
            <a:ext cx="12206540" cy="5098026"/>
          </a:xfrm>
          <a:prstGeom prst="rect">
            <a:avLst/>
          </a:prstGeom>
        </p:spPr>
      </p:pic>
    </p:spTree>
    <p:extLst>
      <p:ext uri="{BB962C8B-B14F-4D97-AF65-F5344CB8AC3E}">
        <p14:creationId xmlns:p14="http://schemas.microsoft.com/office/powerpoint/2010/main" val="2058542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Learning outcome</a:t>
            </a:r>
            <a:endParaRPr lang="en-SG" dirty="0"/>
          </a:p>
        </p:txBody>
      </p:sp>
      <p:sp>
        <p:nvSpPr>
          <p:cNvPr id="3" name="Content Placeholder 2"/>
          <p:cNvSpPr>
            <a:spLocks noGrp="1"/>
          </p:cNvSpPr>
          <p:nvPr>
            <p:ph idx="1"/>
          </p:nvPr>
        </p:nvSpPr>
        <p:spPr/>
        <p:txBody>
          <a:bodyPr/>
          <a:lstStyle/>
          <a:p>
            <a:r>
              <a:rPr lang="en-SG" dirty="0" smtClean="0"/>
              <a:t>Different algorithms can work for the same problem</a:t>
            </a:r>
          </a:p>
          <a:p>
            <a:pPr lvl="1"/>
            <a:r>
              <a:rPr lang="en-SG" dirty="0" smtClean="0"/>
              <a:t>CNN</a:t>
            </a:r>
          </a:p>
          <a:p>
            <a:pPr lvl="1"/>
            <a:r>
              <a:rPr lang="en-SG" dirty="0" smtClean="0"/>
              <a:t>DCGANs</a:t>
            </a:r>
          </a:p>
          <a:p>
            <a:r>
              <a:rPr lang="en-SG" dirty="0" smtClean="0"/>
              <a:t>Many parameters can be changed to optimize the problem</a:t>
            </a:r>
          </a:p>
          <a:p>
            <a:pPr lvl="1"/>
            <a:r>
              <a:rPr lang="en-SG" dirty="0" smtClean="0"/>
              <a:t>Loss terms</a:t>
            </a:r>
          </a:p>
          <a:p>
            <a:pPr lvl="1"/>
            <a:r>
              <a:rPr lang="en-SG" dirty="0" smtClean="0"/>
              <a:t>Pre-processing of inputs</a:t>
            </a:r>
          </a:p>
          <a:p>
            <a:r>
              <a:rPr lang="en-SG" dirty="0" smtClean="0"/>
              <a:t>Time management, especially for large epoch numbers</a:t>
            </a:r>
            <a:endParaRPr lang="en-SG" dirty="0"/>
          </a:p>
        </p:txBody>
      </p:sp>
    </p:spTree>
    <p:extLst>
      <p:ext uri="{BB962C8B-B14F-4D97-AF65-F5344CB8AC3E}">
        <p14:creationId xmlns:p14="http://schemas.microsoft.com/office/powerpoint/2010/main" val="14152442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Success metric</a:t>
            </a:r>
            <a:endParaRPr lang="en-SG" dirty="0"/>
          </a:p>
        </p:txBody>
      </p:sp>
      <p:pic>
        <p:nvPicPr>
          <p:cNvPr id="4" name="Picture 3"/>
          <p:cNvPicPr>
            <a:picLocks noChangeAspect="1"/>
          </p:cNvPicPr>
          <p:nvPr/>
        </p:nvPicPr>
        <p:blipFill>
          <a:blip r:embed="rId2"/>
          <a:stretch>
            <a:fillRect/>
          </a:stretch>
        </p:blipFill>
        <p:spPr>
          <a:xfrm>
            <a:off x="333375" y="244074"/>
            <a:ext cx="6867525" cy="23336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994" y="3097998"/>
            <a:ext cx="4286250" cy="24098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483" y="3097998"/>
            <a:ext cx="3193211" cy="17961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375" y="2684277"/>
            <a:ext cx="2711380" cy="3940960"/>
          </a:xfrm>
          <a:prstGeom prst="rect">
            <a:avLst/>
          </a:prstGeom>
        </p:spPr>
      </p:pic>
      <p:sp>
        <p:nvSpPr>
          <p:cNvPr id="9" name="Rectangle 8"/>
          <p:cNvSpPr/>
          <p:nvPr/>
        </p:nvSpPr>
        <p:spPr>
          <a:xfrm>
            <a:off x="7136921" y="5701907"/>
            <a:ext cx="4715773" cy="923330"/>
          </a:xfrm>
          <a:prstGeom prst="rect">
            <a:avLst/>
          </a:prstGeom>
        </p:spPr>
        <p:txBody>
          <a:bodyPr wrap="square">
            <a:spAutoFit/>
          </a:bodyPr>
          <a:lstStyle/>
          <a:p>
            <a:r>
              <a:rPr lang="en-SG" dirty="0"/>
              <a:t>Data Sources</a:t>
            </a:r>
          </a:p>
          <a:p>
            <a:pPr lvl="1"/>
            <a:r>
              <a:rPr lang="en-SG" dirty="0" err="1" smtClean="0"/>
              <a:t>Unsplash</a:t>
            </a:r>
            <a:r>
              <a:rPr lang="en-SG" dirty="0" smtClean="0"/>
              <a:t> </a:t>
            </a:r>
            <a:r>
              <a:rPr lang="en-SG" dirty="0"/>
              <a:t>(10,000 pictures</a:t>
            </a:r>
            <a:r>
              <a:rPr lang="en-SG" dirty="0" smtClean="0"/>
              <a:t>); </a:t>
            </a:r>
          </a:p>
          <a:p>
            <a:pPr lvl="1"/>
            <a:r>
              <a:rPr lang="en-SG" dirty="0" smtClean="0"/>
              <a:t>(</a:t>
            </a:r>
            <a:r>
              <a:rPr lang="en-SG" dirty="0" err="1" smtClean="0"/>
              <a:t>emil</a:t>
            </a:r>
            <a:r>
              <a:rPr lang="en-SG" dirty="0" smtClean="0"/>
              <a:t> </a:t>
            </a:r>
            <a:r>
              <a:rPr lang="en-SG" dirty="0" err="1" smtClean="0"/>
              <a:t>wallner</a:t>
            </a:r>
            <a:r>
              <a:rPr lang="en-SG" dirty="0" smtClean="0"/>
              <a:t>, 2017)</a:t>
            </a:r>
            <a:endParaRPr lang="en-SG" dirty="0"/>
          </a:p>
        </p:txBody>
      </p:sp>
    </p:spTree>
    <p:extLst>
      <p:ext uri="{BB962C8B-B14F-4D97-AF65-F5344CB8AC3E}">
        <p14:creationId xmlns:p14="http://schemas.microsoft.com/office/powerpoint/2010/main" val="3931515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833419" y="4458898"/>
            <a:ext cx="4973759" cy="2341811"/>
          </a:xfrm>
          <a:prstGeom prst="rect">
            <a:avLst/>
          </a:prstGeom>
        </p:spPr>
      </p:pic>
      <p:sp>
        <p:nvSpPr>
          <p:cNvPr id="2" name="Title 1"/>
          <p:cNvSpPr>
            <a:spLocks noGrp="1"/>
          </p:cNvSpPr>
          <p:nvPr>
            <p:ph type="title"/>
          </p:nvPr>
        </p:nvSpPr>
        <p:spPr/>
        <p:txBody>
          <a:bodyPr/>
          <a:lstStyle/>
          <a:p>
            <a:r>
              <a:rPr lang="en-SG" dirty="0" smtClean="0"/>
              <a:t>deployment in flask</a:t>
            </a:r>
            <a:endParaRPr lang="en-SG" dirty="0"/>
          </a:p>
        </p:txBody>
      </p:sp>
      <p:sp>
        <p:nvSpPr>
          <p:cNvPr id="3" name="Content Placeholder 2"/>
          <p:cNvSpPr>
            <a:spLocks noGrp="1"/>
          </p:cNvSpPr>
          <p:nvPr>
            <p:ph idx="1"/>
          </p:nvPr>
        </p:nvSpPr>
        <p:spPr/>
        <p:txBody>
          <a:bodyPr/>
          <a:lstStyle/>
          <a:p>
            <a:r>
              <a:rPr lang="en-SG" dirty="0" smtClean="0">
                <a:hlinkClick r:id="rId3"/>
              </a:rPr>
              <a:t>https://127.0.0.1:5000</a:t>
            </a:r>
            <a:endParaRPr lang="en-SG" dirty="0" smtClean="0"/>
          </a:p>
          <a:p>
            <a:endParaRPr lang="en-SG" dirty="0"/>
          </a:p>
        </p:txBody>
      </p:sp>
      <p:pic>
        <p:nvPicPr>
          <p:cNvPr id="6" name="Picture 5"/>
          <p:cNvPicPr>
            <a:picLocks noChangeAspect="1"/>
          </p:cNvPicPr>
          <p:nvPr/>
        </p:nvPicPr>
        <p:blipFill>
          <a:blip r:embed="rId4"/>
          <a:stretch>
            <a:fillRect/>
          </a:stretch>
        </p:blipFill>
        <p:spPr>
          <a:xfrm>
            <a:off x="833807" y="2907470"/>
            <a:ext cx="2938290" cy="3307080"/>
          </a:xfrm>
          <a:prstGeom prst="rect">
            <a:avLst/>
          </a:prstGeom>
        </p:spPr>
      </p:pic>
      <p:pic>
        <p:nvPicPr>
          <p:cNvPr id="7" name="Picture 6"/>
          <p:cNvPicPr>
            <a:picLocks noChangeAspect="1"/>
          </p:cNvPicPr>
          <p:nvPr/>
        </p:nvPicPr>
        <p:blipFill>
          <a:blip r:embed="rId5"/>
          <a:stretch>
            <a:fillRect/>
          </a:stretch>
        </p:blipFill>
        <p:spPr>
          <a:xfrm>
            <a:off x="4544608" y="1729175"/>
            <a:ext cx="5189327" cy="2440605"/>
          </a:xfrm>
          <a:prstGeom prst="rect">
            <a:avLst/>
          </a:prstGeom>
        </p:spPr>
      </p:pic>
    </p:spTree>
    <p:extLst>
      <p:ext uri="{BB962C8B-B14F-4D97-AF65-F5344CB8AC3E}">
        <p14:creationId xmlns:p14="http://schemas.microsoft.com/office/powerpoint/2010/main" val="2916233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Future recommendations</a:t>
            </a:r>
            <a:endParaRPr lang="en-SG" dirty="0"/>
          </a:p>
        </p:txBody>
      </p:sp>
      <p:sp>
        <p:nvSpPr>
          <p:cNvPr id="3" name="Content Placeholder 2"/>
          <p:cNvSpPr>
            <a:spLocks noGrp="1"/>
          </p:cNvSpPr>
          <p:nvPr>
            <p:ph idx="1"/>
          </p:nvPr>
        </p:nvSpPr>
        <p:spPr/>
        <p:txBody>
          <a:bodyPr/>
          <a:lstStyle/>
          <a:p>
            <a:pPr marL="457200" indent="-457200">
              <a:buFont typeface="+mj-lt"/>
              <a:buAutoNum type="arabicPeriod"/>
            </a:pPr>
            <a:r>
              <a:rPr lang="en-SG" dirty="0" smtClean="0"/>
              <a:t>Use different dataset of images</a:t>
            </a:r>
          </a:p>
          <a:p>
            <a:pPr marL="457200" indent="-457200">
              <a:buFont typeface="+mj-lt"/>
              <a:buAutoNum type="arabicPeriod"/>
            </a:pPr>
            <a:endParaRPr lang="en-SG" dirty="0" smtClean="0"/>
          </a:p>
          <a:p>
            <a:pPr marL="457200" indent="-457200">
              <a:buFont typeface="+mj-lt"/>
              <a:buAutoNum type="arabicPeriod"/>
            </a:pPr>
            <a:r>
              <a:rPr lang="en-SG" dirty="0" smtClean="0"/>
              <a:t>Apply technique to videos</a:t>
            </a:r>
          </a:p>
          <a:p>
            <a:pPr marL="457200" indent="-457200">
              <a:buFont typeface="+mj-lt"/>
              <a:buAutoNum type="arabicPeriod"/>
            </a:pPr>
            <a:endParaRPr lang="en-SG" dirty="0"/>
          </a:p>
          <a:p>
            <a:pPr marL="457200" indent="-457200">
              <a:buFont typeface="+mj-lt"/>
              <a:buAutoNum type="arabicPeriod"/>
            </a:pPr>
            <a:r>
              <a:rPr lang="en-SG" dirty="0" smtClean="0"/>
              <a:t>Apply neural architecture search to look for optimal NN for </a:t>
            </a:r>
            <a:r>
              <a:rPr lang="en-SG" dirty="0" err="1" smtClean="0"/>
              <a:t>coloring</a:t>
            </a:r>
            <a:r>
              <a:rPr lang="en-SG" dirty="0" smtClean="0"/>
              <a:t> grayscale pictures</a:t>
            </a:r>
          </a:p>
          <a:p>
            <a:pPr marL="457200" indent="-457200">
              <a:buFont typeface="+mj-lt"/>
              <a:buAutoNum type="arabicPeriod"/>
            </a:pPr>
            <a:endParaRPr lang="en-SG" dirty="0"/>
          </a:p>
          <a:p>
            <a:pPr marL="457200" indent="-457200">
              <a:buFont typeface="+mj-lt"/>
              <a:buAutoNum type="arabicPeriod"/>
            </a:pPr>
            <a:r>
              <a:rPr lang="en-SG" dirty="0" smtClean="0"/>
              <a:t>Use 3 different models each to predict the levels of R,G and B from grayscale and combine the </a:t>
            </a:r>
            <a:r>
              <a:rPr lang="en-SG" dirty="0"/>
              <a:t>outputs together (</a:t>
            </a:r>
            <a:r>
              <a:rPr lang="en-SG" dirty="0" err="1"/>
              <a:t>Suárez</a:t>
            </a:r>
            <a:r>
              <a:rPr lang="en-SG" dirty="0"/>
              <a:t>, </a:t>
            </a:r>
            <a:r>
              <a:rPr lang="en-SG" dirty="0" err="1"/>
              <a:t>Sappa</a:t>
            </a:r>
            <a:r>
              <a:rPr lang="en-SG" dirty="0"/>
              <a:t>, &amp; </a:t>
            </a:r>
            <a:r>
              <a:rPr lang="en-SG" dirty="0" err="1"/>
              <a:t>Vintimilla</a:t>
            </a:r>
            <a:r>
              <a:rPr lang="en-SG" dirty="0"/>
              <a:t>, </a:t>
            </a:r>
            <a:r>
              <a:rPr lang="en-SG" dirty="0" smtClean="0"/>
              <a:t>2017 – Triplet DCGANs)</a:t>
            </a:r>
          </a:p>
          <a:p>
            <a:pPr marL="457200" indent="-457200">
              <a:buFont typeface="+mj-lt"/>
              <a:buAutoNum type="arabicPeriod"/>
            </a:pPr>
            <a:endParaRPr lang="en-SG" dirty="0"/>
          </a:p>
          <a:p>
            <a:pPr marL="457200" indent="-457200">
              <a:buFont typeface="+mj-lt"/>
              <a:buAutoNum type="arabicPeriod"/>
            </a:pPr>
            <a:endParaRPr lang="en-SG" dirty="0" smtClean="0"/>
          </a:p>
          <a:p>
            <a:pPr marL="457200" indent="-457200">
              <a:buFont typeface="+mj-lt"/>
              <a:buAutoNum type="arabicPeriod"/>
            </a:pPr>
            <a:endParaRPr lang="en-SG" dirty="0"/>
          </a:p>
        </p:txBody>
      </p:sp>
    </p:spTree>
    <p:extLst>
      <p:ext uri="{BB962C8B-B14F-4D97-AF65-F5344CB8AC3E}">
        <p14:creationId xmlns:p14="http://schemas.microsoft.com/office/powerpoint/2010/main" val="2512995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References</a:t>
            </a:r>
            <a:endParaRPr lang="en-SG" dirty="0"/>
          </a:p>
        </p:txBody>
      </p:sp>
      <p:sp>
        <p:nvSpPr>
          <p:cNvPr id="3" name="Content Placeholder 2"/>
          <p:cNvSpPr>
            <a:spLocks noGrp="1"/>
          </p:cNvSpPr>
          <p:nvPr>
            <p:ph idx="1"/>
          </p:nvPr>
        </p:nvSpPr>
        <p:spPr/>
        <p:txBody>
          <a:bodyPr>
            <a:normAutofit lnSpcReduction="10000"/>
          </a:bodyPr>
          <a:lstStyle/>
          <a:p>
            <a:r>
              <a:rPr lang="en-SG" dirty="0" smtClean="0"/>
              <a:t>Sim, </a:t>
            </a:r>
            <a:r>
              <a:rPr lang="en-SG" dirty="0" err="1" smtClean="0"/>
              <a:t>Fann</a:t>
            </a:r>
            <a:r>
              <a:rPr lang="en-SG" dirty="0" smtClean="0"/>
              <a:t> (2018, December 30). </a:t>
            </a:r>
            <a:r>
              <a:rPr lang="en-SG" dirty="0"/>
              <a:t>Bringing Singapore's history to life with a splash of </a:t>
            </a:r>
            <a:r>
              <a:rPr lang="en-SG" dirty="0" smtClean="0"/>
              <a:t>colour. Retrieved from </a:t>
            </a:r>
            <a:r>
              <a:rPr lang="en-SG" dirty="0"/>
              <a:t>https://</a:t>
            </a:r>
            <a:r>
              <a:rPr lang="en-SG" dirty="0" smtClean="0"/>
              <a:t>www.channelnewsasia.com/news/singapore/singapore-digital-colourist-black-white-historical-photos-11065906</a:t>
            </a:r>
          </a:p>
          <a:p>
            <a:r>
              <a:rPr lang="en-SG" dirty="0" err="1" smtClean="0"/>
              <a:t>Wallner</a:t>
            </a:r>
            <a:r>
              <a:rPr lang="en-SG" dirty="0" smtClean="0"/>
              <a:t>, Emil (2017, October 29). How to colorize black &amp; white photos with just 100 lines of neural network code. Retrieved from </a:t>
            </a:r>
            <a:r>
              <a:rPr lang="en-SG" dirty="0"/>
              <a:t>https://medium.com/@</a:t>
            </a:r>
            <a:r>
              <a:rPr lang="en-SG" dirty="0" smtClean="0"/>
              <a:t>emilwallner/colorize-b-w-photos-with-a-100-line-neural-network-53d9b4449f8d</a:t>
            </a:r>
          </a:p>
          <a:p>
            <a:r>
              <a:rPr lang="en-SG" dirty="0" err="1"/>
              <a:t>Baldassarre</a:t>
            </a:r>
            <a:r>
              <a:rPr lang="en-SG" dirty="0"/>
              <a:t>, F., </a:t>
            </a:r>
            <a:r>
              <a:rPr lang="en-SG" dirty="0" err="1"/>
              <a:t>Morín</a:t>
            </a:r>
            <a:r>
              <a:rPr lang="en-SG" dirty="0"/>
              <a:t>, D. G., &amp; </a:t>
            </a:r>
            <a:r>
              <a:rPr lang="en-SG" dirty="0" err="1"/>
              <a:t>Rodés-Guirao</a:t>
            </a:r>
            <a:r>
              <a:rPr lang="en-SG" dirty="0"/>
              <a:t>, L. (2017). Deep </a:t>
            </a:r>
            <a:r>
              <a:rPr lang="en-SG" dirty="0" err="1"/>
              <a:t>koalarization</a:t>
            </a:r>
            <a:r>
              <a:rPr lang="en-SG" dirty="0"/>
              <a:t>: Image colorization using </a:t>
            </a:r>
            <a:r>
              <a:rPr lang="en-SG" dirty="0" err="1"/>
              <a:t>cnns</a:t>
            </a:r>
            <a:r>
              <a:rPr lang="en-SG" dirty="0"/>
              <a:t> and inception-resnet-v2. </a:t>
            </a:r>
            <a:r>
              <a:rPr lang="en-SG" i="1" dirty="0" err="1"/>
              <a:t>arXiv</a:t>
            </a:r>
            <a:r>
              <a:rPr lang="en-SG" i="1" dirty="0"/>
              <a:t> preprint arXiv:1712.03400</a:t>
            </a:r>
            <a:r>
              <a:rPr lang="en-SG" dirty="0" smtClean="0"/>
              <a:t>.</a:t>
            </a:r>
          </a:p>
          <a:p>
            <a:r>
              <a:rPr lang="en-SG" dirty="0" err="1"/>
              <a:t>Iizuka</a:t>
            </a:r>
            <a:r>
              <a:rPr lang="en-SG" dirty="0"/>
              <a:t>, S., </a:t>
            </a:r>
            <a:r>
              <a:rPr lang="en-SG" dirty="0" err="1"/>
              <a:t>Simo</a:t>
            </a:r>
            <a:r>
              <a:rPr lang="en-SG" dirty="0"/>
              <a:t>-Serra, E., &amp; Ishikawa, H. (2017). Globally and locally consistent image completion. </a:t>
            </a:r>
            <a:r>
              <a:rPr lang="en-SG" i="1" dirty="0"/>
              <a:t>ACM Transactions on Graphics (</a:t>
            </a:r>
            <a:r>
              <a:rPr lang="en-SG" i="1" dirty="0" err="1"/>
              <a:t>ToG</a:t>
            </a:r>
            <a:r>
              <a:rPr lang="en-SG" i="1" dirty="0"/>
              <a:t>)</a:t>
            </a:r>
            <a:r>
              <a:rPr lang="en-SG" dirty="0"/>
              <a:t>, </a:t>
            </a:r>
            <a:r>
              <a:rPr lang="en-SG" i="1" dirty="0"/>
              <a:t>36</a:t>
            </a:r>
            <a:r>
              <a:rPr lang="en-SG" dirty="0"/>
              <a:t>(4), 107</a:t>
            </a:r>
            <a:r>
              <a:rPr lang="en-SG" dirty="0" smtClean="0"/>
              <a:t>.</a:t>
            </a:r>
          </a:p>
        </p:txBody>
      </p:sp>
    </p:spTree>
    <p:extLst>
      <p:ext uri="{BB962C8B-B14F-4D97-AF65-F5344CB8AC3E}">
        <p14:creationId xmlns:p14="http://schemas.microsoft.com/office/powerpoint/2010/main" val="4228214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References</a:t>
            </a:r>
            <a:endParaRPr lang="en-SG" dirty="0"/>
          </a:p>
        </p:txBody>
      </p:sp>
      <p:sp>
        <p:nvSpPr>
          <p:cNvPr id="3" name="Content Placeholder 2"/>
          <p:cNvSpPr>
            <a:spLocks noGrp="1"/>
          </p:cNvSpPr>
          <p:nvPr>
            <p:ph idx="1"/>
          </p:nvPr>
        </p:nvSpPr>
        <p:spPr/>
        <p:txBody>
          <a:bodyPr>
            <a:normAutofit/>
          </a:bodyPr>
          <a:lstStyle/>
          <a:p>
            <a:r>
              <a:rPr lang="en-SG" dirty="0" err="1"/>
              <a:t>Isola</a:t>
            </a:r>
            <a:r>
              <a:rPr lang="en-SG" dirty="0"/>
              <a:t>, P., Zhu, J. Y., Zhou, T., &amp; </a:t>
            </a:r>
            <a:r>
              <a:rPr lang="en-SG" dirty="0" err="1"/>
              <a:t>Efros</a:t>
            </a:r>
            <a:r>
              <a:rPr lang="en-SG" dirty="0"/>
              <a:t>, A. A. (2017). Image-to-image translation with conditional adversarial networks. In </a:t>
            </a:r>
            <a:r>
              <a:rPr lang="en-SG" i="1" dirty="0"/>
              <a:t>Proceedings of the IEEE conference on computer vision and pattern recognition</a:t>
            </a:r>
            <a:r>
              <a:rPr lang="en-SG" dirty="0"/>
              <a:t> (pp. 1125-1134</a:t>
            </a:r>
            <a:r>
              <a:rPr lang="en-SG" dirty="0" smtClean="0"/>
              <a:t>).</a:t>
            </a:r>
          </a:p>
          <a:p>
            <a:r>
              <a:rPr lang="en-SG" dirty="0" err="1"/>
              <a:t>Suárez</a:t>
            </a:r>
            <a:r>
              <a:rPr lang="en-SG" dirty="0"/>
              <a:t>, P. L., </a:t>
            </a:r>
            <a:r>
              <a:rPr lang="en-SG" dirty="0" err="1"/>
              <a:t>Sappa</a:t>
            </a:r>
            <a:r>
              <a:rPr lang="en-SG" dirty="0"/>
              <a:t>, A. D., &amp; </a:t>
            </a:r>
            <a:r>
              <a:rPr lang="en-SG" dirty="0" err="1"/>
              <a:t>Vintimilla</a:t>
            </a:r>
            <a:r>
              <a:rPr lang="en-SG" dirty="0"/>
              <a:t>, B. X. (2017). Infrared image colorization based on a triplet </a:t>
            </a:r>
            <a:r>
              <a:rPr lang="en-SG" dirty="0" err="1"/>
              <a:t>dcgan</a:t>
            </a:r>
            <a:r>
              <a:rPr lang="en-SG" dirty="0"/>
              <a:t> architecture. In </a:t>
            </a:r>
            <a:r>
              <a:rPr lang="en-SG" i="1" dirty="0"/>
              <a:t>Proceedings of the IEEE Conference on Computer Vision and Pattern Recognition Workshops</a:t>
            </a:r>
            <a:r>
              <a:rPr lang="en-SG" dirty="0"/>
              <a:t> (pp. 18-23</a:t>
            </a:r>
            <a:r>
              <a:rPr lang="en-SG" dirty="0" smtClean="0"/>
              <a:t>).</a:t>
            </a:r>
          </a:p>
        </p:txBody>
      </p:sp>
    </p:spTree>
    <p:extLst>
      <p:ext uri="{BB962C8B-B14F-4D97-AF65-F5344CB8AC3E}">
        <p14:creationId xmlns:p14="http://schemas.microsoft.com/office/powerpoint/2010/main" val="4217388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006" y="3764501"/>
            <a:ext cx="4572000" cy="2743200"/>
          </a:xfrm>
          <a:prstGeom prst="rect">
            <a:avLst/>
          </a:prstGeom>
        </p:spPr>
      </p:pic>
    </p:spTree>
    <p:extLst>
      <p:ext uri="{BB962C8B-B14F-4D97-AF65-F5344CB8AC3E}">
        <p14:creationId xmlns:p14="http://schemas.microsoft.com/office/powerpoint/2010/main" val="3688298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Start of experiment 1</a:t>
            </a:r>
            <a:endParaRPr lang="en-SG" dirty="0"/>
          </a:p>
        </p:txBody>
      </p:sp>
      <p:sp>
        <p:nvSpPr>
          <p:cNvPr id="6" name="Content Placeholder 2"/>
          <p:cNvSpPr txBox="1">
            <a:spLocks/>
          </p:cNvSpPr>
          <p:nvPr/>
        </p:nvSpPr>
        <p:spPr>
          <a:xfrm>
            <a:off x="685800" y="2057402"/>
            <a:ext cx="4869611" cy="41612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SG" dirty="0"/>
              <a:t>Using </a:t>
            </a:r>
            <a:r>
              <a:rPr lang="en-SG" u="sng" dirty="0" err="1"/>
              <a:t>Keras</a:t>
            </a:r>
            <a:r>
              <a:rPr lang="en-SG" dirty="0"/>
              <a:t> with </a:t>
            </a:r>
            <a:r>
              <a:rPr lang="en-SG" i="1" dirty="0" err="1"/>
              <a:t>Tensorflow</a:t>
            </a:r>
            <a:r>
              <a:rPr lang="en-SG" i="1" dirty="0"/>
              <a:t> </a:t>
            </a:r>
            <a:r>
              <a:rPr lang="en-SG" i="1" dirty="0" smtClean="0"/>
              <a:t>backend</a:t>
            </a:r>
            <a:endParaRPr lang="en-SG" dirty="0"/>
          </a:p>
          <a:p>
            <a:endParaRPr lang="en-SG" dirty="0" smtClean="0"/>
          </a:p>
          <a:p>
            <a:r>
              <a:rPr lang="en-SG" dirty="0" smtClean="0"/>
              <a:t>Importing images into LAB </a:t>
            </a:r>
            <a:r>
              <a:rPr lang="en-SG" dirty="0" err="1" smtClean="0"/>
              <a:t>color</a:t>
            </a:r>
            <a:r>
              <a:rPr lang="en-SG" dirty="0" smtClean="0"/>
              <a:t> space and normalization</a:t>
            </a:r>
          </a:p>
          <a:p>
            <a:endParaRPr lang="en-SG" i="1" dirty="0" smtClean="0"/>
          </a:p>
          <a:p>
            <a:r>
              <a:rPr lang="en-SG" dirty="0" smtClean="0"/>
              <a:t>Simple convolutional and </a:t>
            </a:r>
            <a:r>
              <a:rPr lang="en-SG" dirty="0" err="1" smtClean="0"/>
              <a:t>deconvolutional</a:t>
            </a:r>
            <a:r>
              <a:rPr lang="en-SG" dirty="0" smtClean="0"/>
              <a:t> layers</a:t>
            </a:r>
          </a:p>
          <a:p>
            <a:endParaRPr lang="en-SG" dirty="0" smtClean="0"/>
          </a:p>
          <a:p>
            <a:r>
              <a:rPr lang="en-SG" dirty="0" smtClean="0"/>
              <a:t>Final layer using activation ‘</a:t>
            </a:r>
            <a:r>
              <a:rPr lang="en-SG" dirty="0" err="1" smtClean="0"/>
              <a:t>tanh</a:t>
            </a:r>
            <a:r>
              <a:rPr lang="en-SG" dirty="0" smtClean="0"/>
              <a:t>’</a:t>
            </a:r>
            <a:endParaRPr lang="en-SG" dirty="0"/>
          </a:p>
        </p:txBody>
      </p:sp>
      <p:pic>
        <p:nvPicPr>
          <p:cNvPr id="7" name="Picture 6"/>
          <p:cNvPicPr>
            <a:picLocks noChangeAspect="1"/>
          </p:cNvPicPr>
          <p:nvPr/>
        </p:nvPicPr>
        <p:blipFill>
          <a:blip r:embed="rId2"/>
          <a:stretch>
            <a:fillRect/>
          </a:stretch>
        </p:blipFill>
        <p:spPr>
          <a:xfrm>
            <a:off x="5359748" y="1694149"/>
            <a:ext cx="5467350" cy="1590675"/>
          </a:xfrm>
          <a:prstGeom prst="rect">
            <a:avLst/>
          </a:prstGeom>
        </p:spPr>
      </p:pic>
      <p:pic>
        <p:nvPicPr>
          <p:cNvPr id="9" name="Picture 8"/>
          <p:cNvPicPr>
            <a:picLocks noChangeAspect="1"/>
          </p:cNvPicPr>
          <p:nvPr/>
        </p:nvPicPr>
        <p:blipFill>
          <a:blip r:embed="rId3"/>
          <a:stretch>
            <a:fillRect/>
          </a:stretch>
        </p:blipFill>
        <p:spPr>
          <a:xfrm>
            <a:off x="5359748" y="3281107"/>
            <a:ext cx="5915025" cy="3009900"/>
          </a:xfrm>
          <a:prstGeom prst="rect">
            <a:avLst/>
          </a:prstGeom>
        </p:spPr>
      </p:pic>
    </p:spTree>
    <p:extLst>
      <p:ext uri="{BB962C8B-B14F-4D97-AF65-F5344CB8AC3E}">
        <p14:creationId xmlns:p14="http://schemas.microsoft.com/office/powerpoint/2010/main" val="3055060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264" y="2166669"/>
            <a:ext cx="2438400" cy="2438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841" y="2166669"/>
            <a:ext cx="2438400" cy="2438400"/>
          </a:xfrm>
          <a:prstGeom prst="rect">
            <a:avLst/>
          </a:prstGeom>
        </p:spPr>
      </p:pic>
      <p:sp>
        <p:nvSpPr>
          <p:cNvPr id="6" name="Right Arrow 5"/>
          <p:cNvSpPr/>
          <p:nvPr/>
        </p:nvSpPr>
        <p:spPr>
          <a:xfrm>
            <a:off x="5477773" y="2725948"/>
            <a:ext cx="1483744" cy="1319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itle 1"/>
          <p:cNvSpPr>
            <a:spLocks noGrp="1"/>
          </p:cNvSpPr>
          <p:nvPr>
            <p:ph type="title"/>
          </p:nvPr>
        </p:nvSpPr>
        <p:spPr>
          <a:xfrm>
            <a:off x="2895600" y="764373"/>
            <a:ext cx="8610600" cy="1293028"/>
          </a:xfrm>
        </p:spPr>
        <p:txBody>
          <a:bodyPr/>
          <a:lstStyle/>
          <a:p>
            <a:r>
              <a:rPr lang="en-SG" dirty="0" smtClean="0"/>
              <a:t>Result of validation of same input</a:t>
            </a:r>
            <a:endParaRPr lang="en-SG" dirty="0"/>
          </a:p>
        </p:txBody>
      </p:sp>
      <p:sp>
        <p:nvSpPr>
          <p:cNvPr id="8" name="Content Placeholder 2"/>
          <p:cNvSpPr txBox="1">
            <a:spLocks/>
          </p:cNvSpPr>
          <p:nvPr/>
        </p:nvSpPr>
        <p:spPr>
          <a:xfrm>
            <a:off x="685800" y="4891178"/>
            <a:ext cx="10820400" cy="552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SG" dirty="0" smtClean="0"/>
              <a:t>Looks good!</a:t>
            </a:r>
            <a:endParaRPr lang="en-SG" dirty="0"/>
          </a:p>
        </p:txBody>
      </p:sp>
    </p:spTree>
    <p:extLst>
      <p:ext uri="{BB962C8B-B14F-4D97-AF65-F5344CB8AC3E}">
        <p14:creationId xmlns:p14="http://schemas.microsoft.com/office/powerpoint/2010/main" val="1054906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Learning outcomes</a:t>
            </a:r>
            <a:endParaRPr lang="en-SG" dirty="0"/>
          </a:p>
        </p:txBody>
      </p:sp>
      <p:sp>
        <p:nvSpPr>
          <p:cNvPr id="3" name="Content Placeholder 2"/>
          <p:cNvSpPr>
            <a:spLocks noGrp="1"/>
          </p:cNvSpPr>
          <p:nvPr>
            <p:ph idx="1"/>
          </p:nvPr>
        </p:nvSpPr>
        <p:spPr>
          <a:xfrm>
            <a:off x="685800" y="2194560"/>
            <a:ext cx="7845251" cy="4024125"/>
          </a:xfrm>
        </p:spPr>
        <p:txBody>
          <a:bodyPr/>
          <a:lstStyle/>
          <a:p>
            <a:r>
              <a:rPr lang="en-SG" dirty="0" smtClean="0"/>
              <a:t>Images input can be done with various types</a:t>
            </a:r>
          </a:p>
          <a:p>
            <a:pPr lvl="1"/>
            <a:r>
              <a:rPr lang="en-SG" dirty="0" err="1" smtClean="0"/>
              <a:t>np.array</a:t>
            </a:r>
            <a:endParaRPr lang="en-SG" dirty="0" smtClean="0"/>
          </a:p>
          <a:p>
            <a:pPr lvl="1"/>
            <a:endParaRPr lang="en-SG" dirty="0" smtClean="0"/>
          </a:p>
          <a:p>
            <a:r>
              <a:rPr lang="en-SG" dirty="0" smtClean="0"/>
              <a:t>Activation layer on the output layer and ground truth range must coincide</a:t>
            </a:r>
          </a:p>
          <a:p>
            <a:pPr lvl="1"/>
            <a:r>
              <a:rPr lang="en-SG" dirty="0" smtClean="0"/>
              <a:t>[-1 to 1] after dividing by 128</a:t>
            </a:r>
          </a:p>
          <a:p>
            <a:pPr lvl="1"/>
            <a:endParaRPr lang="en-SG" dirty="0" smtClean="0"/>
          </a:p>
          <a:p>
            <a:r>
              <a:rPr lang="en-SG" dirty="0" smtClean="0"/>
              <a:t>Lightness/ A-B colour space can help capture the details of grey colour better since L </a:t>
            </a:r>
            <a:r>
              <a:rPr lang="en-SG" dirty="0" err="1" smtClean="0"/>
              <a:t>color</a:t>
            </a:r>
            <a:r>
              <a:rPr lang="en-SG" dirty="0" smtClean="0"/>
              <a:t> scale holds more acuity than </a:t>
            </a:r>
            <a:r>
              <a:rPr lang="en-SG" dirty="0" err="1" smtClean="0"/>
              <a:t>colored</a:t>
            </a:r>
            <a:r>
              <a:rPr lang="en-SG" dirty="0" smtClean="0"/>
              <a:t> spaced a &amp; b</a:t>
            </a:r>
          </a:p>
          <a:p>
            <a:pPr lvl="1"/>
            <a:endParaRPr lang="en-SG" dirty="0"/>
          </a:p>
        </p:txBody>
      </p:sp>
      <p:pic>
        <p:nvPicPr>
          <p:cNvPr id="4" name="Picture 3"/>
          <p:cNvPicPr>
            <a:picLocks noChangeAspect="1"/>
          </p:cNvPicPr>
          <p:nvPr/>
        </p:nvPicPr>
        <p:blipFill>
          <a:blip r:embed="rId3"/>
          <a:stretch>
            <a:fillRect/>
          </a:stretch>
        </p:blipFill>
        <p:spPr>
          <a:xfrm>
            <a:off x="8400422" y="2428259"/>
            <a:ext cx="3679371" cy="3556725"/>
          </a:xfrm>
          <a:prstGeom prst="rect">
            <a:avLst/>
          </a:prstGeom>
        </p:spPr>
      </p:pic>
    </p:spTree>
    <p:extLst>
      <p:ext uri="{BB962C8B-B14F-4D97-AF65-F5344CB8AC3E}">
        <p14:creationId xmlns:p14="http://schemas.microsoft.com/office/powerpoint/2010/main" val="1963103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Experiment 2</a:t>
            </a:r>
            <a:endParaRPr lang="en-SG" dirty="0"/>
          </a:p>
        </p:txBody>
      </p:sp>
      <p:sp>
        <p:nvSpPr>
          <p:cNvPr id="3" name="Content Placeholder 2"/>
          <p:cNvSpPr>
            <a:spLocks noGrp="1"/>
          </p:cNvSpPr>
          <p:nvPr>
            <p:ph idx="1"/>
          </p:nvPr>
        </p:nvSpPr>
        <p:spPr>
          <a:xfrm>
            <a:off x="6433777" y="2194560"/>
            <a:ext cx="5158688" cy="4024125"/>
          </a:xfrm>
        </p:spPr>
        <p:txBody>
          <a:bodyPr/>
          <a:lstStyle/>
          <a:p>
            <a:r>
              <a:rPr lang="en-SG" dirty="0" smtClean="0"/>
              <a:t>Image Augmentation to further increase sample size</a:t>
            </a:r>
          </a:p>
          <a:p>
            <a:endParaRPr lang="en-SG" dirty="0" smtClean="0"/>
          </a:p>
          <a:p>
            <a:r>
              <a:rPr lang="en-SG" dirty="0" smtClean="0"/>
              <a:t>.</a:t>
            </a:r>
            <a:r>
              <a:rPr lang="en-SG" dirty="0" err="1" smtClean="0"/>
              <a:t>fit_generator</a:t>
            </a:r>
            <a:r>
              <a:rPr lang="en-SG" dirty="0" smtClean="0"/>
              <a:t> instead of .fit</a:t>
            </a:r>
          </a:p>
          <a:p>
            <a:endParaRPr lang="en-SG" dirty="0"/>
          </a:p>
          <a:p>
            <a:r>
              <a:rPr lang="en-SG" dirty="0" smtClean="0"/>
              <a:t>Increase the number of steps so that more image augmentation is used for the training</a:t>
            </a:r>
            <a:endParaRPr lang="en-SG" dirty="0"/>
          </a:p>
        </p:txBody>
      </p:sp>
      <p:pic>
        <p:nvPicPr>
          <p:cNvPr id="5" name="Picture 4"/>
          <p:cNvPicPr>
            <a:picLocks noChangeAspect="1"/>
          </p:cNvPicPr>
          <p:nvPr/>
        </p:nvPicPr>
        <p:blipFill>
          <a:blip r:embed="rId2"/>
          <a:stretch>
            <a:fillRect/>
          </a:stretch>
        </p:blipFill>
        <p:spPr>
          <a:xfrm>
            <a:off x="159677" y="2057401"/>
            <a:ext cx="5972175" cy="2857500"/>
          </a:xfrm>
          <a:prstGeom prst="rect">
            <a:avLst/>
          </a:prstGeom>
        </p:spPr>
      </p:pic>
      <p:pic>
        <p:nvPicPr>
          <p:cNvPr id="6" name="Picture 5"/>
          <p:cNvPicPr>
            <a:picLocks noChangeAspect="1"/>
          </p:cNvPicPr>
          <p:nvPr/>
        </p:nvPicPr>
        <p:blipFill>
          <a:blip r:embed="rId3"/>
          <a:stretch>
            <a:fillRect/>
          </a:stretch>
        </p:blipFill>
        <p:spPr>
          <a:xfrm>
            <a:off x="500420" y="5004488"/>
            <a:ext cx="5631431" cy="533670"/>
          </a:xfrm>
          <a:prstGeom prst="rect">
            <a:avLst/>
          </a:prstGeom>
        </p:spPr>
      </p:pic>
    </p:spTree>
    <p:extLst>
      <p:ext uri="{BB962C8B-B14F-4D97-AF65-F5344CB8AC3E}">
        <p14:creationId xmlns:p14="http://schemas.microsoft.com/office/powerpoint/2010/main" val="135746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Results of experiment 2</a:t>
            </a:r>
            <a:endParaRPr lang="en-S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306" y="2305394"/>
            <a:ext cx="2438400" cy="2438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056" y="2305394"/>
            <a:ext cx="2438400"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6806" y="2305394"/>
            <a:ext cx="2438400" cy="2438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0556" y="2305394"/>
            <a:ext cx="2438400" cy="2438400"/>
          </a:xfrm>
          <a:prstGeom prst="rect">
            <a:avLst/>
          </a:prstGeom>
        </p:spPr>
      </p:pic>
      <p:sp>
        <p:nvSpPr>
          <p:cNvPr id="9" name="Content Placeholder 2"/>
          <p:cNvSpPr txBox="1">
            <a:spLocks/>
          </p:cNvSpPr>
          <p:nvPr/>
        </p:nvSpPr>
        <p:spPr>
          <a:xfrm>
            <a:off x="592853" y="4991787"/>
            <a:ext cx="10999612" cy="1226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SG" dirty="0" smtClean="0"/>
              <a:t>Too brown? And colours are in patches and not evenly spread</a:t>
            </a:r>
            <a:endParaRPr lang="en-SG" dirty="0"/>
          </a:p>
        </p:txBody>
      </p:sp>
    </p:spTree>
    <p:extLst>
      <p:ext uri="{BB962C8B-B14F-4D97-AF65-F5344CB8AC3E}">
        <p14:creationId xmlns:p14="http://schemas.microsoft.com/office/powerpoint/2010/main" val="121711788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354</TotalTime>
  <Words>880</Words>
  <Application>Microsoft Office PowerPoint</Application>
  <PresentationFormat>Widescreen</PresentationFormat>
  <Paragraphs>179</Paragraphs>
  <Slides>44</Slides>
  <Notes>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Century Gothic</vt:lpstr>
      <vt:lpstr>Vapor Trail</vt:lpstr>
      <vt:lpstr>CAPSTONE PROJECT</vt:lpstr>
      <vt:lpstr>CAPSTONE IDEA</vt:lpstr>
      <vt:lpstr>Potential Audience</vt:lpstr>
      <vt:lpstr>Success metric</vt:lpstr>
      <vt:lpstr>Start of experiment 1</vt:lpstr>
      <vt:lpstr>Result of validation of same input</vt:lpstr>
      <vt:lpstr>Learning outcomes</vt:lpstr>
      <vt:lpstr>Experiment 2</vt:lpstr>
      <vt:lpstr>Results of experiment 2</vt:lpstr>
      <vt:lpstr>Learning outcomes</vt:lpstr>
      <vt:lpstr>Back to literature review again FOR NEURAL ARCHITECTURE SEARCH</vt:lpstr>
      <vt:lpstr>Experiment 3</vt:lpstr>
      <vt:lpstr>My version</vt:lpstr>
      <vt:lpstr>A little more pre-processings</vt:lpstr>
      <vt:lpstr>PowerPoint Presentation</vt:lpstr>
      <vt:lpstr>Histogram equalization</vt:lpstr>
      <vt:lpstr>Visualising the change</vt:lpstr>
      <vt:lpstr>Results of experiment 3</vt:lpstr>
      <vt:lpstr>Hindsight</vt:lpstr>
      <vt:lpstr>Experiment 4</vt:lpstr>
      <vt:lpstr>Structural similarity</vt:lpstr>
      <vt:lpstr>Normalization properly</vt:lpstr>
      <vt:lpstr>Unfortunately not successful</vt:lpstr>
      <vt:lpstr>Revisit the problem statement</vt:lpstr>
      <vt:lpstr>dcgans</vt:lpstr>
      <vt:lpstr>Generative adversarial network</vt:lpstr>
      <vt:lpstr>Loss functions for g and d</vt:lpstr>
      <vt:lpstr>PowerPoint Presentation</vt:lpstr>
      <vt:lpstr>results</vt:lpstr>
      <vt:lpstr>results</vt:lpstr>
      <vt:lpstr>results</vt:lpstr>
      <vt:lpstr>results</vt:lpstr>
      <vt:lpstr>results</vt:lpstr>
      <vt:lpstr>results</vt:lpstr>
      <vt:lpstr>results</vt:lpstr>
      <vt:lpstr>results</vt:lpstr>
      <vt:lpstr>Graph for g and d loss terms</vt:lpstr>
      <vt:lpstr>PowerPoint Presentation</vt:lpstr>
      <vt:lpstr>Learning outcome</vt:lpstr>
      <vt:lpstr>deployment in flask</vt:lpstr>
      <vt:lpstr>Future recommendations</vt:lpstr>
      <vt:lpstr>References</vt:lpstr>
      <vt:lpstr>References</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XXXX   title  XXXX</dc:title>
  <dc:creator>Roxanne</dc:creator>
  <cp:lastModifiedBy>Kenneth Chew</cp:lastModifiedBy>
  <cp:revision>40</cp:revision>
  <dcterms:created xsi:type="dcterms:W3CDTF">2019-05-20T05:07:41Z</dcterms:created>
  <dcterms:modified xsi:type="dcterms:W3CDTF">2019-07-25T00:33:18Z</dcterms:modified>
</cp:coreProperties>
</file>